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8" r:id="rId8"/>
    <p:sldId id="263" r:id="rId9"/>
    <p:sldId id="266" r:id="rId10"/>
    <p:sldId id="267" r:id="rId11"/>
    <p:sldId id="269" r:id="rId12"/>
  </p:sldIdLst>
  <p:sldSz cx="9144000" cy="5143500" type="screen16x9"/>
  <p:notesSz cx="6858000" cy="9144000"/>
  <p:embeddedFontLst>
    <p:embeddedFont>
      <p:font typeface="Alfa Slab One" panose="020B0604020202020204" charset="0"/>
      <p:regular r:id="rId14"/>
    </p:embeddedFont>
    <p:embeddedFont>
      <p:font typeface="Proxima Nova" panose="020B060402020202020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79BD28-EE8D-40F4-992F-F0C7D7208E2A}">
  <a:tblStyle styleId="{4379BD28-EE8D-40F4-992F-F0C7D7208E2A}" styleName="Table_0">
    <a:wholeTbl>
      <a:tcTxStyle b="off" i="off">
        <a:font>
          <a:latin typeface="Roboto"/>
          <a:ea typeface="Roboto"/>
          <a:cs typeface="Roboto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DFC"/>
          </a:solidFill>
        </a:fill>
      </a:tcStyle>
    </a:wholeTbl>
    <a:band1H>
      <a:tcTxStyle/>
      <a:tcStyle>
        <a:tcBdr/>
        <a:fill>
          <a:solidFill>
            <a:srgbClr val="D4D9F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D9F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Roboto"/>
          <a:ea typeface="Roboto"/>
          <a:cs typeface="Roboto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Roboto"/>
          <a:ea typeface="Roboto"/>
          <a:cs typeface="Roboto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Roboto"/>
          <a:ea typeface="Roboto"/>
          <a:cs typeface="Roboto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Roboto"/>
          <a:ea typeface="Roboto"/>
          <a:cs typeface="Roboto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arna venkatesh" userId="5f907970354f8937" providerId="LiveId" clId="{2FC5678C-EF13-4373-91E3-91639D6A177C}"/>
    <pc:docChg chg="undo redo custSel addSld delSld modSld sldOrd">
      <pc:chgData name="swarna venkatesh" userId="5f907970354f8937" providerId="LiveId" clId="{2FC5678C-EF13-4373-91E3-91639D6A177C}" dt="2024-03-04T01:02:14.444" v="330" actId="692"/>
      <pc:docMkLst>
        <pc:docMk/>
      </pc:docMkLst>
      <pc:sldChg chg="modSp add del mod ord modTransition">
        <pc:chgData name="swarna venkatesh" userId="5f907970354f8937" providerId="LiveId" clId="{2FC5678C-EF13-4373-91E3-91639D6A177C}" dt="2024-03-04T00:30:55.270" v="68"/>
        <pc:sldMkLst>
          <pc:docMk/>
          <pc:sldMk cId="0" sldId="258"/>
        </pc:sldMkLst>
        <pc:spChg chg="mod">
          <ac:chgData name="swarna venkatesh" userId="5f907970354f8937" providerId="LiveId" clId="{2FC5678C-EF13-4373-91E3-91639D6A177C}" dt="2024-03-04T00:28:58.432" v="54" actId="1076"/>
          <ac:spMkLst>
            <pc:docMk/>
            <pc:sldMk cId="0" sldId="258"/>
            <ac:spMk id="80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27:41.004" v="39" actId="255"/>
          <ac:spMkLst>
            <pc:docMk/>
            <pc:sldMk cId="0" sldId="258"/>
            <ac:spMk id="81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27:58.488" v="42" actId="1076"/>
          <ac:spMkLst>
            <pc:docMk/>
            <pc:sldMk cId="0" sldId="258"/>
            <ac:spMk id="82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28:34.941" v="50" actId="1076"/>
          <ac:spMkLst>
            <pc:docMk/>
            <pc:sldMk cId="0" sldId="258"/>
            <ac:spMk id="83" creationId="{00000000-0000-0000-0000-000000000000}"/>
          </ac:spMkLst>
        </pc:spChg>
      </pc:sldChg>
      <pc:sldChg chg="modSp mod modTransition">
        <pc:chgData name="swarna venkatesh" userId="5f907970354f8937" providerId="LiveId" clId="{2FC5678C-EF13-4373-91E3-91639D6A177C}" dt="2024-03-04T00:34:46.156" v="88" actId="108"/>
        <pc:sldMkLst>
          <pc:docMk/>
          <pc:sldMk cId="0" sldId="259"/>
        </pc:sldMkLst>
        <pc:spChg chg="mod">
          <ac:chgData name="swarna venkatesh" userId="5f907970354f8937" providerId="LiveId" clId="{2FC5678C-EF13-4373-91E3-91639D6A177C}" dt="2024-03-04T00:34:46.156" v="88" actId="108"/>
          <ac:spMkLst>
            <pc:docMk/>
            <pc:sldMk cId="0" sldId="259"/>
            <ac:spMk id="102" creationId="{00000000-0000-0000-0000-000000000000}"/>
          </ac:spMkLst>
        </pc:spChg>
      </pc:sldChg>
      <pc:sldChg chg="delSp modSp mod modTransition">
        <pc:chgData name="swarna venkatesh" userId="5f907970354f8937" providerId="LiveId" clId="{2FC5678C-EF13-4373-91E3-91639D6A177C}" dt="2024-03-04T00:34:58.881" v="90" actId="1076"/>
        <pc:sldMkLst>
          <pc:docMk/>
          <pc:sldMk cId="0" sldId="260"/>
        </pc:sldMkLst>
        <pc:spChg chg="mod">
          <ac:chgData name="swarna venkatesh" userId="5f907970354f8937" providerId="LiveId" clId="{2FC5678C-EF13-4373-91E3-91639D6A177C}" dt="2024-03-04T00:33:49.874" v="80" actId="1076"/>
          <ac:spMkLst>
            <pc:docMk/>
            <pc:sldMk cId="0" sldId="260"/>
            <ac:spMk id="109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34:00.746" v="83" actId="1076"/>
          <ac:spMkLst>
            <pc:docMk/>
            <pc:sldMk cId="0" sldId="260"/>
            <ac:spMk id="110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34:23.280" v="87" actId="1076"/>
          <ac:spMkLst>
            <pc:docMk/>
            <pc:sldMk cId="0" sldId="260"/>
            <ac:spMk id="111" creationId="{00000000-0000-0000-0000-000000000000}"/>
          </ac:spMkLst>
        </pc:spChg>
        <pc:spChg chg="del mod">
          <ac:chgData name="swarna venkatesh" userId="5f907970354f8937" providerId="LiveId" clId="{2FC5678C-EF13-4373-91E3-91639D6A177C}" dt="2024-03-04T00:33:45.764" v="78" actId="478"/>
          <ac:spMkLst>
            <pc:docMk/>
            <pc:sldMk cId="0" sldId="260"/>
            <ac:spMk id="112" creationId="{00000000-0000-0000-0000-000000000000}"/>
          </ac:spMkLst>
        </pc:spChg>
        <pc:spChg chg="del mod">
          <ac:chgData name="swarna venkatesh" userId="5f907970354f8937" providerId="LiveId" clId="{2FC5678C-EF13-4373-91E3-91639D6A177C}" dt="2024-03-04T00:33:52.870" v="81" actId="478"/>
          <ac:spMkLst>
            <pc:docMk/>
            <pc:sldMk cId="0" sldId="260"/>
            <ac:spMk id="113" creationId="{00000000-0000-0000-0000-000000000000}"/>
          </ac:spMkLst>
        </pc:spChg>
        <pc:spChg chg="del">
          <ac:chgData name="swarna venkatesh" userId="5f907970354f8937" providerId="LiveId" clId="{2FC5678C-EF13-4373-91E3-91639D6A177C}" dt="2024-03-04T00:33:47.110" v="79" actId="478"/>
          <ac:spMkLst>
            <pc:docMk/>
            <pc:sldMk cId="0" sldId="260"/>
            <ac:spMk id="114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34:55.348" v="89" actId="1076"/>
          <ac:spMkLst>
            <pc:docMk/>
            <pc:sldMk cId="0" sldId="260"/>
            <ac:spMk id="115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34:58.881" v="90" actId="1076"/>
          <ac:spMkLst>
            <pc:docMk/>
            <pc:sldMk cId="0" sldId="260"/>
            <ac:spMk id="116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34:05.875" v="84" actId="20577"/>
          <ac:spMkLst>
            <pc:docMk/>
            <pc:sldMk cId="0" sldId="260"/>
            <ac:spMk id="117" creationId="{00000000-0000-0000-0000-000000000000}"/>
          </ac:spMkLst>
        </pc:spChg>
      </pc:sldChg>
      <pc:sldChg chg="modTransition">
        <pc:chgData name="swarna venkatesh" userId="5f907970354f8937" providerId="LiveId" clId="{2FC5678C-EF13-4373-91E3-91639D6A177C}" dt="2024-03-04T00:29:53.070" v="59"/>
        <pc:sldMkLst>
          <pc:docMk/>
          <pc:sldMk cId="0" sldId="261"/>
        </pc:sldMkLst>
      </pc:sldChg>
      <pc:sldChg chg="addSp delSp modSp mod modTransition">
        <pc:chgData name="swarna venkatesh" userId="5f907970354f8937" providerId="LiveId" clId="{2FC5678C-EF13-4373-91E3-91639D6A177C}" dt="2024-03-04T00:59:15.307" v="246" actId="1076"/>
        <pc:sldMkLst>
          <pc:docMk/>
          <pc:sldMk cId="0" sldId="262"/>
        </pc:sldMkLst>
        <pc:spChg chg="mod">
          <ac:chgData name="swarna venkatesh" userId="5f907970354f8937" providerId="LiveId" clId="{2FC5678C-EF13-4373-91E3-91639D6A177C}" dt="2024-03-04T00:59:15.307" v="246" actId="1076"/>
          <ac:spMkLst>
            <pc:docMk/>
            <pc:sldMk cId="0" sldId="262"/>
            <ac:spMk id="152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54:26.116" v="226"/>
          <ac:spMkLst>
            <pc:docMk/>
            <pc:sldMk cId="0" sldId="262"/>
            <ac:spMk id="153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53:44.452" v="222"/>
          <ac:spMkLst>
            <pc:docMk/>
            <pc:sldMk cId="0" sldId="262"/>
            <ac:spMk id="154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59:10.761" v="245" actId="1076"/>
          <ac:spMkLst>
            <pc:docMk/>
            <pc:sldMk cId="0" sldId="262"/>
            <ac:spMk id="156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59:06.726" v="244" actId="1076"/>
          <ac:spMkLst>
            <pc:docMk/>
            <pc:sldMk cId="0" sldId="262"/>
            <ac:spMk id="157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58:57.580" v="241" actId="1076"/>
          <ac:spMkLst>
            <pc:docMk/>
            <pc:sldMk cId="0" sldId="262"/>
            <ac:spMk id="158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54:11.221" v="224" actId="255"/>
          <ac:spMkLst>
            <pc:docMk/>
            <pc:sldMk cId="0" sldId="262"/>
            <ac:spMk id="160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54:39.780" v="228" actId="255"/>
          <ac:spMkLst>
            <pc:docMk/>
            <pc:sldMk cId="0" sldId="262"/>
            <ac:spMk id="161" creationId="{00000000-0000-0000-0000-000000000000}"/>
          </ac:spMkLst>
        </pc:spChg>
        <pc:spChg chg="add del mod">
          <ac:chgData name="swarna venkatesh" userId="5f907970354f8937" providerId="LiveId" clId="{2FC5678C-EF13-4373-91E3-91639D6A177C}" dt="2024-03-04T00:58:53.580" v="240" actId="1076"/>
          <ac:spMkLst>
            <pc:docMk/>
            <pc:sldMk cId="0" sldId="262"/>
            <ac:spMk id="162" creationId="{00000000-0000-0000-0000-000000000000}"/>
          </ac:spMkLst>
        </pc:spChg>
        <pc:spChg chg="add del mod">
          <ac:chgData name="swarna venkatesh" userId="5f907970354f8937" providerId="LiveId" clId="{2FC5678C-EF13-4373-91E3-91639D6A177C}" dt="2024-03-04T00:58:49.371" v="239" actId="1076"/>
          <ac:spMkLst>
            <pc:docMk/>
            <pc:sldMk cId="0" sldId="262"/>
            <ac:spMk id="163" creationId="{00000000-0000-0000-0000-000000000000}"/>
          </ac:spMkLst>
        </pc:spChg>
      </pc:sldChg>
      <pc:sldChg chg="addSp modSp mod modTransition">
        <pc:chgData name="swarna venkatesh" userId="5f907970354f8937" providerId="LiveId" clId="{2FC5678C-EF13-4373-91E3-91639D6A177C}" dt="2024-03-04T01:02:14.444" v="330" actId="692"/>
        <pc:sldMkLst>
          <pc:docMk/>
          <pc:sldMk cId="0" sldId="263"/>
        </pc:sldMkLst>
        <pc:spChg chg="add mod">
          <ac:chgData name="swarna venkatesh" userId="5f907970354f8937" providerId="LiveId" clId="{2FC5678C-EF13-4373-91E3-91639D6A177C}" dt="2024-03-04T01:00:09.402" v="257" actId="11529"/>
          <ac:spMkLst>
            <pc:docMk/>
            <pc:sldMk cId="0" sldId="263"/>
            <ac:spMk id="5" creationId="{724B7667-4046-D48B-8B28-218EA6BC3314}"/>
          </ac:spMkLst>
        </pc:spChg>
        <pc:spChg chg="add mod">
          <ac:chgData name="swarna venkatesh" userId="5f907970354f8937" providerId="LiveId" clId="{2FC5678C-EF13-4373-91E3-91639D6A177C}" dt="2024-03-04T01:01:57.721" v="321" actId="692"/>
          <ac:spMkLst>
            <pc:docMk/>
            <pc:sldMk cId="0" sldId="263"/>
            <ac:spMk id="6" creationId="{0A47DEFC-484B-77FD-0A1A-7EDA027F03A5}"/>
          </ac:spMkLst>
        </pc:spChg>
        <pc:spChg chg="mod">
          <ac:chgData name="swarna venkatesh" userId="5f907970354f8937" providerId="LiveId" clId="{2FC5678C-EF13-4373-91E3-91639D6A177C}" dt="2024-03-04T00:37:04.776" v="107" actId="20577"/>
          <ac:spMkLst>
            <pc:docMk/>
            <pc:sldMk cId="0" sldId="263"/>
            <ac:spMk id="170" creationId="{00000000-0000-0000-0000-000000000000}"/>
          </ac:spMkLst>
        </pc:spChg>
        <pc:picChg chg="add mod">
          <ac:chgData name="swarna venkatesh" userId="5f907970354f8937" providerId="LiveId" clId="{2FC5678C-EF13-4373-91E3-91639D6A177C}" dt="2024-03-04T00:59:59.902" v="255" actId="1076"/>
          <ac:picMkLst>
            <pc:docMk/>
            <pc:sldMk cId="0" sldId="263"/>
            <ac:picMk id="2" creationId="{09CD5751-C320-AE71-777B-6DDEC9BF9D0E}"/>
          </ac:picMkLst>
        </pc:picChg>
        <pc:picChg chg="mod">
          <ac:chgData name="swarna venkatesh" userId="5f907970354f8937" providerId="LiveId" clId="{2FC5678C-EF13-4373-91E3-91639D6A177C}" dt="2024-03-04T01:02:14.444" v="330" actId="692"/>
          <ac:picMkLst>
            <pc:docMk/>
            <pc:sldMk cId="0" sldId="263"/>
            <ac:picMk id="3" creationId="{866F19A1-CA64-2391-29FD-FD5B3BB785B5}"/>
          </ac:picMkLst>
        </pc:picChg>
        <pc:picChg chg="add mod">
          <ac:chgData name="swarna venkatesh" userId="5f907970354f8937" providerId="LiveId" clId="{2FC5678C-EF13-4373-91E3-91639D6A177C}" dt="2024-03-04T01:00:16.306" v="258" actId="1076"/>
          <ac:picMkLst>
            <pc:docMk/>
            <pc:sldMk cId="0" sldId="263"/>
            <ac:picMk id="4" creationId="{E24CBF10-2351-A9C3-44F8-71BB5D71422A}"/>
          </ac:picMkLst>
        </pc:picChg>
      </pc:sldChg>
      <pc:sldChg chg="del">
        <pc:chgData name="swarna venkatesh" userId="5f907970354f8937" providerId="LiveId" clId="{2FC5678C-EF13-4373-91E3-91639D6A177C}" dt="2024-03-04T00:19:56.610" v="0" actId="2696"/>
        <pc:sldMkLst>
          <pc:docMk/>
          <pc:sldMk cId="0" sldId="264"/>
        </pc:sldMkLst>
      </pc:sldChg>
      <pc:sldChg chg="del">
        <pc:chgData name="swarna venkatesh" userId="5f907970354f8937" providerId="LiveId" clId="{2FC5678C-EF13-4373-91E3-91639D6A177C}" dt="2024-03-04T00:20:04.030" v="1" actId="2696"/>
        <pc:sldMkLst>
          <pc:docMk/>
          <pc:sldMk cId="0" sldId="265"/>
        </pc:sldMkLst>
      </pc:sldChg>
      <pc:sldChg chg="modSp mod modTransition">
        <pc:chgData name="swarna venkatesh" userId="5f907970354f8937" providerId="LiveId" clId="{2FC5678C-EF13-4373-91E3-91639D6A177C}" dt="2024-03-04T00:30:11.098" v="65"/>
        <pc:sldMkLst>
          <pc:docMk/>
          <pc:sldMk cId="0" sldId="266"/>
        </pc:sldMkLst>
        <pc:spChg chg="mod">
          <ac:chgData name="swarna venkatesh" userId="5f907970354f8937" providerId="LiveId" clId="{2FC5678C-EF13-4373-91E3-91639D6A177C}" dt="2024-03-04T00:20:19.713" v="5" actId="1076"/>
          <ac:spMkLst>
            <pc:docMk/>
            <pc:sldMk cId="0" sldId="266"/>
            <ac:spMk id="224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20:17.037" v="4" actId="1076"/>
          <ac:spMkLst>
            <pc:docMk/>
            <pc:sldMk cId="0" sldId="266"/>
            <ac:spMk id="226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20:25.850" v="7" actId="1076"/>
          <ac:spMkLst>
            <pc:docMk/>
            <pc:sldMk cId="0" sldId="266"/>
            <ac:spMk id="227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22:15.144" v="11" actId="20577"/>
          <ac:spMkLst>
            <pc:docMk/>
            <pc:sldMk cId="0" sldId="266"/>
            <ac:spMk id="228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20:27.840" v="8" actId="1076"/>
          <ac:spMkLst>
            <pc:docMk/>
            <pc:sldMk cId="0" sldId="266"/>
            <ac:spMk id="229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22:19.242" v="12" actId="1076"/>
          <ac:spMkLst>
            <pc:docMk/>
            <pc:sldMk cId="0" sldId="266"/>
            <ac:spMk id="230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20:32.070" v="9" actId="1076"/>
          <ac:spMkLst>
            <pc:docMk/>
            <pc:sldMk cId="0" sldId="266"/>
            <ac:spMk id="231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25:00.688" v="22" actId="20577"/>
          <ac:spMkLst>
            <pc:docMk/>
            <pc:sldMk cId="0" sldId="266"/>
            <ac:spMk id="232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20:23.616" v="6" actId="1076"/>
          <ac:spMkLst>
            <pc:docMk/>
            <pc:sldMk cId="0" sldId="266"/>
            <ac:spMk id="233" creationId="{00000000-0000-0000-0000-000000000000}"/>
          </ac:spMkLst>
        </pc:spChg>
      </pc:sldChg>
      <pc:sldChg chg="delSp modSp mod modTransition">
        <pc:chgData name="swarna venkatesh" userId="5f907970354f8937" providerId="LiveId" clId="{2FC5678C-EF13-4373-91E3-91639D6A177C}" dt="2024-03-04T00:48:34.484" v="211" actId="1076"/>
        <pc:sldMkLst>
          <pc:docMk/>
          <pc:sldMk cId="0" sldId="267"/>
        </pc:sldMkLst>
        <pc:spChg chg="del">
          <ac:chgData name="swarna venkatesh" userId="5f907970354f8937" providerId="LiveId" clId="{2FC5678C-EF13-4373-91E3-91639D6A177C}" dt="2024-03-04T00:35:45.683" v="92" actId="478"/>
          <ac:spMkLst>
            <pc:docMk/>
            <pc:sldMk cId="0" sldId="267"/>
            <ac:spMk id="238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36:58.363" v="106" actId="6549"/>
          <ac:spMkLst>
            <pc:docMk/>
            <pc:sldMk cId="0" sldId="267"/>
            <ac:spMk id="240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36:14.204" v="94" actId="1076"/>
          <ac:spMkLst>
            <pc:docMk/>
            <pc:sldMk cId="0" sldId="267"/>
            <ac:spMk id="242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48:34.484" v="211" actId="1076"/>
          <ac:spMkLst>
            <pc:docMk/>
            <pc:sldMk cId="0" sldId="267"/>
            <ac:spMk id="243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36:14.204" v="94" actId="1076"/>
          <ac:spMkLst>
            <pc:docMk/>
            <pc:sldMk cId="0" sldId="267"/>
            <ac:spMk id="245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47:15.172" v="205" actId="20577"/>
          <ac:spMkLst>
            <pc:docMk/>
            <pc:sldMk cId="0" sldId="267"/>
            <ac:spMk id="246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36:14.204" v="94" actId="1076"/>
          <ac:spMkLst>
            <pc:docMk/>
            <pc:sldMk cId="0" sldId="267"/>
            <ac:spMk id="248" creationId="{00000000-0000-0000-0000-000000000000}"/>
          </ac:spMkLst>
        </pc:spChg>
        <pc:spChg chg="mod">
          <ac:chgData name="swarna venkatesh" userId="5f907970354f8937" providerId="LiveId" clId="{2FC5678C-EF13-4373-91E3-91639D6A177C}" dt="2024-03-04T00:48:30.196" v="210" actId="1076"/>
          <ac:spMkLst>
            <pc:docMk/>
            <pc:sldMk cId="0" sldId="267"/>
            <ac:spMk id="249" creationId="{00000000-0000-0000-0000-000000000000}"/>
          </ac:spMkLst>
        </pc:spChg>
        <pc:cxnChg chg="mod">
          <ac:chgData name="swarna venkatesh" userId="5f907970354f8937" providerId="LiveId" clId="{2FC5678C-EF13-4373-91E3-91639D6A177C}" dt="2024-03-04T00:36:14.204" v="94" actId="1076"/>
          <ac:cxnSpMkLst>
            <pc:docMk/>
            <pc:sldMk cId="0" sldId="267"/>
            <ac:cxnSpMk id="241" creationId="{00000000-0000-0000-0000-000000000000}"/>
          </ac:cxnSpMkLst>
        </pc:cxnChg>
        <pc:cxnChg chg="mod">
          <ac:chgData name="swarna venkatesh" userId="5f907970354f8937" providerId="LiveId" clId="{2FC5678C-EF13-4373-91E3-91639D6A177C}" dt="2024-03-04T00:36:14.204" v="94" actId="1076"/>
          <ac:cxnSpMkLst>
            <pc:docMk/>
            <pc:sldMk cId="0" sldId="267"/>
            <ac:cxnSpMk id="244" creationId="{00000000-0000-0000-0000-000000000000}"/>
          </ac:cxnSpMkLst>
        </pc:cxnChg>
        <pc:cxnChg chg="mod">
          <ac:chgData name="swarna venkatesh" userId="5f907970354f8937" providerId="LiveId" clId="{2FC5678C-EF13-4373-91E3-91639D6A177C}" dt="2024-03-04T00:36:14.204" v="94" actId="1076"/>
          <ac:cxnSpMkLst>
            <pc:docMk/>
            <pc:sldMk cId="0" sldId="267"/>
            <ac:cxnSpMk id="247" creationId="{00000000-0000-0000-0000-000000000000}"/>
          </ac:cxnSpMkLst>
        </pc:cxnChg>
      </pc:sldChg>
      <pc:sldChg chg="modSp add ord modTransition">
        <pc:chgData name="swarna venkatesh" userId="5f907970354f8937" providerId="LiveId" clId="{2FC5678C-EF13-4373-91E3-91639D6A177C}" dt="2024-03-04T00:59:45.562" v="249" actId="1076"/>
        <pc:sldMkLst>
          <pc:docMk/>
          <pc:sldMk cId="2818207097" sldId="268"/>
        </pc:sldMkLst>
        <pc:picChg chg="mod">
          <ac:chgData name="swarna venkatesh" userId="5f907970354f8937" providerId="LiveId" clId="{2FC5678C-EF13-4373-91E3-91639D6A177C}" dt="2024-03-04T00:59:45.562" v="249" actId="1076"/>
          <ac:picMkLst>
            <pc:docMk/>
            <pc:sldMk cId="2818207097" sldId="268"/>
            <ac:picMk id="4" creationId="{8F69A69D-08A7-F226-C633-BD9D1997C3E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8613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c154c8b50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6c154c8b50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c154c8b5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6c154c8b5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c154c8b5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6c154c8b5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c154c8b5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6c154c8b5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c154c8b5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6c154c8b5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c154c8b5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6c154c8b5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c154c8b50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g6c154c8b50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c154c8b50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6c154c8b50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Subtitle">
  <p:cSld name="Title-Sub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body" idx="1"/>
          </p:nvPr>
        </p:nvSpPr>
        <p:spPr>
          <a:xfrm>
            <a:off x="381000" y="883820"/>
            <a:ext cx="83685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81000" y="341313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thank-you-png/download/4089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Stock Market Bar Graph">
            <a:extLst>
              <a:ext uri="{FF2B5EF4-FFF2-40B4-BE49-F238E27FC236}">
                <a16:creationId xmlns:a16="http://schemas.microsoft.com/office/drawing/2014/main" id="{0C5A3879-CBAD-C807-859A-D7A0AA3F8B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286295-8E6F-804F-3304-0E9F3F9D0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69" y="1350265"/>
            <a:ext cx="7744227" cy="1221485"/>
          </a:xfrm>
        </p:spPr>
        <p:txBody>
          <a:bodyPr>
            <a:normAutofit/>
          </a:bodyPr>
          <a:lstStyle/>
          <a:p>
            <a:r>
              <a:rPr lang="en-IN" sz="4500" b="1" dirty="0">
                <a:solidFill>
                  <a:srgbClr val="FFFFFF"/>
                </a:solidFill>
              </a:rPr>
              <a:t>STOCK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C2CE4-CB9A-C02D-C9F1-CD4DC50AD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629" y="2762846"/>
            <a:ext cx="7744227" cy="643997"/>
          </a:xfrm>
        </p:spPr>
        <p:txBody>
          <a:bodyPr>
            <a:normAutofit/>
          </a:bodyPr>
          <a:lstStyle/>
          <a:p>
            <a:r>
              <a:rPr lang="en-US" sz="1350" dirty="0">
                <a:solidFill>
                  <a:srgbClr val="FFFFFF"/>
                </a:solidFill>
              </a:rPr>
              <a:t>Real-Time Data Analysis Using Kafka</a:t>
            </a:r>
            <a:endParaRPr lang="en-IN" sz="13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84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381000" y="341313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Roboto"/>
              <a:buNone/>
            </a:pPr>
            <a:r>
              <a:rPr lang="en" dirty="0"/>
              <a:t>Roadmap, Metrics Milestones</a:t>
            </a:r>
            <a:endParaRPr dirty="0"/>
          </a:p>
        </p:txBody>
      </p:sp>
      <p:cxnSp>
        <p:nvCxnSpPr>
          <p:cNvPr id="241" name="Google Shape;241;p26"/>
          <p:cNvCxnSpPr/>
          <p:nvPr/>
        </p:nvCxnSpPr>
        <p:spPr>
          <a:xfrm>
            <a:off x="626388" y="1595877"/>
            <a:ext cx="14022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" name="Google Shape;242;p26"/>
          <p:cNvSpPr txBox="1"/>
          <p:nvPr/>
        </p:nvSpPr>
        <p:spPr>
          <a:xfrm>
            <a:off x="626388" y="1151036"/>
            <a:ext cx="410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None/>
            </a:pPr>
            <a:r>
              <a:rPr lang="en" sz="24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Milestone #1</a:t>
            </a:r>
            <a:endParaRPr sz="10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626387" y="3825237"/>
            <a:ext cx="8123112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000"/>
              <a:buFont typeface="Noto Sans Symbols"/>
              <a:buNone/>
            </a:pPr>
            <a:r>
              <a:rPr lang="en-IN" sz="1000" b="1" i="1" dirty="0">
                <a:solidFill>
                  <a:srgbClr val="5B5B5B"/>
                </a:solidFill>
                <a:latin typeface="Roboto"/>
                <a:ea typeface="Roboto"/>
                <a:cs typeface="Roboto"/>
              </a:rPr>
              <a:t>Scalability</a:t>
            </a:r>
            <a:r>
              <a:rPr lang="en-IN" sz="1051" b="1" i="1" dirty="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N" sz="1051" dirty="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lang="en-US" sz="1051" dirty="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Assess the system's ability to handle increasing data volumes and growing user demands without performance degradation.</a:t>
            </a:r>
            <a:endParaRPr sz="1051" dirty="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4" name="Google Shape;244;p26"/>
          <p:cNvCxnSpPr/>
          <p:nvPr/>
        </p:nvCxnSpPr>
        <p:spPr>
          <a:xfrm>
            <a:off x="626388" y="2686070"/>
            <a:ext cx="1402200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" name="Google Shape;245;p26"/>
          <p:cNvSpPr txBox="1"/>
          <p:nvPr/>
        </p:nvSpPr>
        <p:spPr>
          <a:xfrm>
            <a:off x="626388" y="2262527"/>
            <a:ext cx="410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None/>
            </a:pPr>
            <a:r>
              <a:rPr lang="en" sz="24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Milestone #2</a:t>
            </a:r>
            <a:endParaRPr sz="1000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626387" y="2728363"/>
            <a:ext cx="8123111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000"/>
              <a:buFont typeface="Noto Sans Symbols"/>
              <a:buNone/>
            </a:pPr>
            <a:r>
              <a:rPr lang="en-IN" sz="1000" b="1" i="1" dirty="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Latency </a:t>
            </a:r>
            <a:r>
              <a:rPr lang="en-IN" sz="1000" dirty="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-US" sz="1000" dirty="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Evaluate the time taken for data to move through the entire pipeline from source to destination.</a:t>
            </a:r>
            <a:endParaRPr sz="1051" dirty="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7" name="Google Shape;247;p26"/>
          <p:cNvCxnSpPr/>
          <p:nvPr/>
        </p:nvCxnSpPr>
        <p:spPr>
          <a:xfrm>
            <a:off x="626388" y="3762200"/>
            <a:ext cx="1402200" cy="0"/>
          </a:xfrm>
          <a:prstGeom prst="straightConnector1">
            <a:avLst/>
          </a:prstGeom>
          <a:noFill/>
          <a:ln w="571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8" name="Google Shape;248;p26"/>
          <p:cNvSpPr txBox="1"/>
          <p:nvPr/>
        </p:nvSpPr>
        <p:spPr>
          <a:xfrm>
            <a:off x="626388" y="3338658"/>
            <a:ext cx="410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None/>
            </a:pPr>
            <a:r>
              <a:rPr lang="en" sz="24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Milestone #3</a:t>
            </a:r>
            <a:endParaRPr sz="1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626387" y="1726502"/>
            <a:ext cx="8068161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000"/>
              <a:buFont typeface="Noto Sans Symbols"/>
              <a:buNone/>
            </a:pPr>
            <a:r>
              <a:rPr lang="en-US" sz="1000" b="1" i="1" dirty="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r>
              <a:rPr lang="en-US" sz="1000" i="1" dirty="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: Compare the data values against known ground truth or reference data.</a:t>
            </a:r>
            <a:endParaRPr sz="1051" dirty="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5256F6-BD9E-6B53-E4DC-CBA7EFBB5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47727" y="1552415"/>
            <a:ext cx="4547936" cy="161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67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81000" y="341313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Roboto"/>
              <a:buNone/>
            </a:pPr>
            <a:r>
              <a:rPr lang="en" dirty="0"/>
              <a:t>Team working on this</a:t>
            </a:r>
            <a:endParaRPr dirty="0"/>
          </a:p>
        </p:txBody>
      </p:sp>
      <p:sp>
        <p:nvSpPr>
          <p:cNvPr id="78" name="Google Shape;78;p17"/>
          <p:cNvSpPr/>
          <p:nvPr/>
        </p:nvSpPr>
        <p:spPr>
          <a:xfrm>
            <a:off x="381000" y="3488304"/>
            <a:ext cx="2099100" cy="70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3859491" y="3488286"/>
            <a:ext cx="2099100" cy="70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7"/>
          <p:cNvSpPr/>
          <p:nvPr/>
        </p:nvSpPr>
        <p:spPr>
          <a:xfrm rot="10800000" flipV="1">
            <a:off x="5958591" y="2225991"/>
            <a:ext cx="2517852" cy="12031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IN" b="1" dirty="0"/>
              <a:t>Mamatha </a:t>
            </a:r>
            <a:r>
              <a:rPr lang="en-IN" b="1" dirty="0" err="1"/>
              <a:t>Peddamala</a:t>
            </a:r>
            <a:r>
              <a:rPr lang="en-IN" b="1" dirty="0"/>
              <a:t> </a:t>
            </a:r>
            <a:r>
              <a:rPr lang="en-IN" dirty="0"/>
              <a:t>: </a:t>
            </a:r>
            <a:r>
              <a:rPr lang="en-US" i="1" dirty="0"/>
              <a:t>Storytelling and Data Visualization Expert </a:t>
            </a:r>
            <a:r>
              <a:rPr lang="en-US" dirty="0"/>
              <a:t>- Creates visualizations and narratives to communicate insights effectively</a:t>
            </a:r>
            <a:endParaRPr lang="en-IN" dirty="0"/>
          </a:p>
        </p:txBody>
      </p:sp>
      <p:sp>
        <p:nvSpPr>
          <p:cNvPr id="81" name="Google Shape;81;p17"/>
          <p:cNvSpPr/>
          <p:nvPr/>
        </p:nvSpPr>
        <p:spPr>
          <a:xfrm>
            <a:off x="845459" y="2571750"/>
            <a:ext cx="1511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IN" b="1" dirty="0"/>
              <a:t>Sirisha </a:t>
            </a:r>
            <a:r>
              <a:rPr lang="en-IN" b="1" dirty="0" err="1"/>
              <a:t>Kasetty</a:t>
            </a:r>
            <a:r>
              <a:rPr lang="en-IN" b="1" dirty="0"/>
              <a:t> </a:t>
            </a:r>
            <a:r>
              <a:rPr lang="en-IN" dirty="0"/>
              <a:t>: </a:t>
            </a:r>
            <a:r>
              <a:rPr lang="en-IN" i="1" dirty="0"/>
              <a:t>Team Leader </a:t>
            </a:r>
            <a:r>
              <a:rPr lang="en-IN" dirty="0"/>
              <a:t>- </a:t>
            </a:r>
            <a:r>
              <a:rPr lang="en-US" sz="1200" dirty="0"/>
              <a:t>Oversees project management and coordination</a:t>
            </a:r>
            <a:endParaRPr lang="en-IN"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2595210" y="2639020"/>
            <a:ext cx="1511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IN" b="1" dirty="0"/>
              <a:t>Likith Kagita : </a:t>
            </a:r>
            <a:r>
              <a:rPr lang="en-IN" i="1" dirty="0"/>
              <a:t>Data Scientist </a:t>
            </a:r>
            <a:r>
              <a:rPr lang="en-IN" b="1" dirty="0"/>
              <a:t>- </a:t>
            </a:r>
            <a:r>
              <a:rPr lang="en-US" sz="1200" dirty="0"/>
              <a:t>Responsible for data analysis, modeling, and algorithm development</a:t>
            </a:r>
            <a:endParaRPr lang="en-IN"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4344961" y="2661299"/>
            <a:ext cx="1511400" cy="24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b="1" dirty="0"/>
              <a:t>Venkatesh Swarna</a:t>
            </a:r>
            <a:r>
              <a:rPr lang="en-IN" i="1" dirty="0"/>
              <a:t>: Data Engineer</a:t>
            </a:r>
            <a:r>
              <a:rPr lang="en-IN" dirty="0"/>
              <a:t>- </a:t>
            </a:r>
            <a:r>
              <a:rPr lang="en-US" sz="1200" dirty="0"/>
              <a:t>Focuses on building and optimizing streaming data pipeline</a:t>
            </a:r>
            <a:endParaRPr lang="en-IN" sz="1200" dirty="0"/>
          </a:p>
        </p:txBody>
      </p:sp>
    </p:spTree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81000" y="341313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Roboto"/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3710353" y="2674720"/>
            <a:ext cx="17232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rPr lang="en-US" sz="1000" b="1" i="0" u="none" strike="noStrike" cap="none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Problem #2</a:t>
            </a:r>
            <a:br>
              <a:rPr lang="en-US" sz="1000" b="1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000" b="1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The stock market is highly dynamic and influenced by various factors such as news, economic indicators, and investor sentiment. 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rPr lang="en-US" sz="600" b="0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lang="en-US" sz="700" b="0" i="0" u="none" strike="noStrike" cap="none" dirty="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1" name="Google Shape;91;p18"/>
          <p:cNvGrpSpPr/>
          <p:nvPr/>
        </p:nvGrpSpPr>
        <p:grpSpPr>
          <a:xfrm>
            <a:off x="3170455" y="1386824"/>
            <a:ext cx="2789455" cy="3144820"/>
            <a:chOff x="3170455" y="1352550"/>
            <a:chExt cx="2789455" cy="2356200"/>
          </a:xfrm>
        </p:grpSpPr>
        <p:cxnSp>
          <p:nvCxnSpPr>
            <p:cNvPr id="92" name="Google Shape;92;p18"/>
            <p:cNvCxnSpPr/>
            <p:nvPr/>
          </p:nvCxnSpPr>
          <p:spPr>
            <a:xfrm>
              <a:off x="3170455" y="1352550"/>
              <a:ext cx="0" cy="2356200"/>
            </a:xfrm>
            <a:prstGeom prst="straightConnector1">
              <a:avLst/>
            </a:prstGeom>
            <a:noFill/>
            <a:ln w="127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93;p18"/>
            <p:cNvCxnSpPr/>
            <p:nvPr/>
          </p:nvCxnSpPr>
          <p:spPr>
            <a:xfrm>
              <a:off x="5959910" y="1352550"/>
              <a:ext cx="0" cy="2356200"/>
            </a:xfrm>
            <a:prstGeom prst="straightConnector1">
              <a:avLst/>
            </a:prstGeom>
            <a:noFill/>
            <a:ln w="127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4" name="Google Shape;94;p18"/>
          <p:cNvSpPr/>
          <p:nvPr/>
        </p:nvSpPr>
        <p:spPr>
          <a:xfrm>
            <a:off x="3894622" y="1242160"/>
            <a:ext cx="1354800" cy="135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914081" y="2674720"/>
            <a:ext cx="17232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en" sz="1000" b="1" u="none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Problem #1</a:t>
            </a:r>
            <a:br>
              <a:rPr lang="en" sz="1000" b="1" u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000" b="1" u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Real-time analysis of stock market data poses several significant challenges due to the high volume, velocity, and variety of data. 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en" sz="600" b="0" u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700" b="0" u="none" dirty="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1098350" y="1242160"/>
            <a:ext cx="1354800" cy="135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1435303" y="3849340"/>
            <a:ext cx="680692" cy="680692"/>
          </a:xfrm>
          <a:custGeom>
            <a:avLst/>
            <a:gdLst/>
            <a:ahLst/>
            <a:cxnLst/>
            <a:rect l="l" t="t" r="r" b="b"/>
            <a:pathLst>
              <a:path w="1361384" h="1361384" extrusionOk="0">
                <a:moveTo>
                  <a:pt x="680692" y="0"/>
                </a:moveTo>
                <a:cubicBezTo>
                  <a:pt x="726196" y="0"/>
                  <a:pt x="771700" y="17359"/>
                  <a:pt x="806418" y="52077"/>
                </a:cubicBezTo>
                <a:lnTo>
                  <a:pt x="1309307" y="554966"/>
                </a:lnTo>
                <a:cubicBezTo>
                  <a:pt x="1378744" y="624402"/>
                  <a:pt x="1378744" y="736982"/>
                  <a:pt x="1309307" y="806419"/>
                </a:cubicBezTo>
                <a:lnTo>
                  <a:pt x="806418" y="1309307"/>
                </a:lnTo>
                <a:cubicBezTo>
                  <a:pt x="736982" y="1378744"/>
                  <a:pt x="624402" y="1378744"/>
                  <a:pt x="554966" y="1309307"/>
                </a:cubicBezTo>
                <a:lnTo>
                  <a:pt x="52077" y="806419"/>
                </a:lnTo>
                <a:cubicBezTo>
                  <a:pt x="-17360" y="736982"/>
                  <a:pt x="-17360" y="624402"/>
                  <a:pt x="52077" y="554966"/>
                </a:cubicBezTo>
                <a:lnTo>
                  <a:pt x="554966" y="52077"/>
                </a:lnTo>
                <a:cubicBezTo>
                  <a:pt x="589684" y="17359"/>
                  <a:pt x="635188" y="0"/>
                  <a:pt x="680692" y="0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4231575" y="3849340"/>
            <a:ext cx="680692" cy="680692"/>
          </a:xfrm>
          <a:custGeom>
            <a:avLst/>
            <a:gdLst/>
            <a:ahLst/>
            <a:cxnLst/>
            <a:rect l="l" t="t" r="r" b="b"/>
            <a:pathLst>
              <a:path w="1361384" h="1361384" extrusionOk="0">
                <a:moveTo>
                  <a:pt x="680692" y="0"/>
                </a:moveTo>
                <a:cubicBezTo>
                  <a:pt x="726196" y="0"/>
                  <a:pt x="771700" y="17359"/>
                  <a:pt x="806418" y="52077"/>
                </a:cubicBezTo>
                <a:lnTo>
                  <a:pt x="1309307" y="554966"/>
                </a:lnTo>
                <a:cubicBezTo>
                  <a:pt x="1378744" y="624402"/>
                  <a:pt x="1378744" y="736982"/>
                  <a:pt x="1309307" y="806419"/>
                </a:cubicBezTo>
                <a:lnTo>
                  <a:pt x="806418" y="1309307"/>
                </a:lnTo>
                <a:cubicBezTo>
                  <a:pt x="736982" y="1378744"/>
                  <a:pt x="624402" y="1378744"/>
                  <a:pt x="554966" y="1309307"/>
                </a:cubicBezTo>
                <a:lnTo>
                  <a:pt x="52077" y="806419"/>
                </a:lnTo>
                <a:cubicBezTo>
                  <a:pt x="-17360" y="736982"/>
                  <a:pt x="-17360" y="624402"/>
                  <a:pt x="52077" y="554966"/>
                </a:cubicBezTo>
                <a:lnTo>
                  <a:pt x="554966" y="52077"/>
                </a:lnTo>
                <a:cubicBezTo>
                  <a:pt x="589684" y="17359"/>
                  <a:pt x="635188" y="0"/>
                  <a:pt x="680692" y="0"/>
                </a:cubicBezTo>
                <a:close/>
              </a:path>
            </a:pathLst>
          </a:custGeom>
          <a:solidFill>
            <a:schemeClr val="accent2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6492988" y="2674720"/>
            <a:ext cx="1844883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None/>
            </a:pPr>
            <a:r>
              <a:rPr lang="en" sz="1000" b="1" u="none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Problem #3</a:t>
            </a:r>
            <a:br>
              <a:rPr lang="en" sz="1000" b="1" u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000" b="1" u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Analyzing this data in real-time to identify trends, patterns, and opportunities requires sophisticated data processing and analysis techniques.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None/>
            </a:pPr>
            <a:r>
              <a:rPr lang="en" sz="600" b="0" u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700" b="0" u="none" dirty="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7084927" y="1639924"/>
            <a:ext cx="539422" cy="559230"/>
          </a:xfrm>
          <a:custGeom>
            <a:avLst/>
            <a:gdLst/>
            <a:ahLst/>
            <a:cxnLst/>
            <a:rect l="l" t="t" r="r" b="b"/>
            <a:pathLst>
              <a:path w="3186" h="3299" extrusionOk="0">
                <a:moveTo>
                  <a:pt x="1333" y="347"/>
                </a:moveTo>
                <a:lnTo>
                  <a:pt x="1252" y="350"/>
                </a:lnTo>
                <a:lnTo>
                  <a:pt x="1173" y="361"/>
                </a:lnTo>
                <a:lnTo>
                  <a:pt x="1096" y="376"/>
                </a:lnTo>
                <a:lnTo>
                  <a:pt x="1022" y="398"/>
                </a:lnTo>
                <a:lnTo>
                  <a:pt x="950" y="425"/>
                </a:lnTo>
                <a:lnTo>
                  <a:pt x="881" y="458"/>
                </a:lnTo>
                <a:lnTo>
                  <a:pt x="815" y="495"/>
                </a:lnTo>
                <a:lnTo>
                  <a:pt x="752" y="538"/>
                </a:lnTo>
                <a:lnTo>
                  <a:pt x="692" y="584"/>
                </a:lnTo>
                <a:lnTo>
                  <a:pt x="636" y="636"/>
                </a:lnTo>
                <a:lnTo>
                  <a:pt x="586" y="692"/>
                </a:lnTo>
                <a:lnTo>
                  <a:pt x="538" y="750"/>
                </a:lnTo>
                <a:lnTo>
                  <a:pt x="496" y="813"/>
                </a:lnTo>
                <a:lnTo>
                  <a:pt x="458" y="879"/>
                </a:lnTo>
                <a:lnTo>
                  <a:pt x="426" y="949"/>
                </a:lnTo>
                <a:lnTo>
                  <a:pt x="398" y="1021"/>
                </a:lnTo>
                <a:lnTo>
                  <a:pt x="376" y="1096"/>
                </a:lnTo>
                <a:lnTo>
                  <a:pt x="361" y="1172"/>
                </a:lnTo>
                <a:lnTo>
                  <a:pt x="352" y="1251"/>
                </a:lnTo>
                <a:lnTo>
                  <a:pt x="348" y="1332"/>
                </a:lnTo>
                <a:lnTo>
                  <a:pt x="352" y="1412"/>
                </a:lnTo>
                <a:lnTo>
                  <a:pt x="361" y="1492"/>
                </a:lnTo>
                <a:lnTo>
                  <a:pt x="376" y="1568"/>
                </a:lnTo>
                <a:lnTo>
                  <a:pt x="398" y="1642"/>
                </a:lnTo>
                <a:lnTo>
                  <a:pt x="426" y="1714"/>
                </a:lnTo>
                <a:lnTo>
                  <a:pt x="458" y="1783"/>
                </a:lnTo>
                <a:lnTo>
                  <a:pt x="496" y="1849"/>
                </a:lnTo>
                <a:lnTo>
                  <a:pt x="538" y="1912"/>
                </a:lnTo>
                <a:lnTo>
                  <a:pt x="586" y="1972"/>
                </a:lnTo>
                <a:lnTo>
                  <a:pt x="636" y="2028"/>
                </a:lnTo>
                <a:lnTo>
                  <a:pt x="692" y="2079"/>
                </a:lnTo>
                <a:lnTo>
                  <a:pt x="752" y="2126"/>
                </a:lnTo>
                <a:lnTo>
                  <a:pt x="815" y="2169"/>
                </a:lnTo>
                <a:lnTo>
                  <a:pt x="881" y="2206"/>
                </a:lnTo>
                <a:lnTo>
                  <a:pt x="950" y="2239"/>
                </a:lnTo>
                <a:lnTo>
                  <a:pt x="1022" y="2266"/>
                </a:lnTo>
                <a:lnTo>
                  <a:pt x="1096" y="2288"/>
                </a:lnTo>
                <a:lnTo>
                  <a:pt x="1173" y="2303"/>
                </a:lnTo>
                <a:lnTo>
                  <a:pt x="1252" y="2313"/>
                </a:lnTo>
                <a:lnTo>
                  <a:pt x="1333" y="2316"/>
                </a:lnTo>
                <a:lnTo>
                  <a:pt x="1413" y="2313"/>
                </a:lnTo>
                <a:lnTo>
                  <a:pt x="1492" y="2303"/>
                </a:lnTo>
                <a:lnTo>
                  <a:pt x="1569" y="2288"/>
                </a:lnTo>
                <a:lnTo>
                  <a:pt x="1644" y="2266"/>
                </a:lnTo>
                <a:lnTo>
                  <a:pt x="1715" y="2239"/>
                </a:lnTo>
                <a:lnTo>
                  <a:pt x="1785" y="2206"/>
                </a:lnTo>
                <a:lnTo>
                  <a:pt x="1851" y="2169"/>
                </a:lnTo>
                <a:lnTo>
                  <a:pt x="1914" y="2126"/>
                </a:lnTo>
                <a:lnTo>
                  <a:pt x="1973" y="2079"/>
                </a:lnTo>
                <a:lnTo>
                  <a:pt x="2029" y="2028"/>
                </a:lnTo>
                <a:lnTo>
                  <a:pt x="2080" y="1972"/>
                </a:lnTo>
                <a:lnTo>
                  <a:pt x="2128" y="1912"/>
                </a:lnTo>
                <a:lnTo>
                  <a:pt x="2170" y="1849"/>
                </a:lnTo>
                <a:lnTo>
                  <a:pt x="2207" y="1783"/>
                </a:lnTo>
                <a:lnTo>
                  <a:pt x="2240" y="1714"/>
                </a:lnTo>
                <a:lnTo>
                  <a:pt x="2267" y="1642"/>
                </a:lnTo>
                <a:lnTo>
                  <a:pt x="2289" y="1568"/>
                </a:lnTo>
                <a:lnTo>
                  <a:pt x="2305" y="1492"/>
                </a:lnTo>
                <a:lnTo>
                  <a:pt x="2314" y="1412"/>
                </a:lnTo>
                <a:lnTo>
                  <a:pt x="2318" y="1332"/>
                </a:lnTo>
                <a:lnTo>
                  <a:pt x="2314" y="1251"/>
                </a:lnTo>
                <a:lnTo>
                  <a:pt x="2305" y="1172"/>
                </a:lnTo>
                <a:lnTo>
                  <a:pt x="2289" y="1096"/>
                </a:lnTo>
                <a:lnTo>
                  <a:pt x="2267" y="1021"/>
                </a:lnTo>
                <a:lnTo>
                  <a:pt x="2240" y="949"/>
                </a:lnTo>
                <a:lnTo>
                  <a:pt x="2207" y="879"/>
                </a:lnTo>
                <a:lnTo>
                  <a:pt x="2170" y="813"/>
                </a:lnTo>
                <a:lnTo>
                  <a:pt x="2128" y="750"/>
                </a:lnTo>
                <a:lnTo>
                  <a:pt x="2080" y="692"/>
                </a:lnTo>
                <a:lnTo>
                  <a:pt x="2029" y="636"/>
                </a:lnTo>
                <a:lnTo>
                  <a:pt x="1973" y="584"/>
                </a:lnTo>
                <a:lnTo>
                  <a:pt x="1914" y="538"/>
                </a:lnTo>
                <a:lnTo>
                  <a:pt x="1851" y="495"/>
                </a:lnTo>
                <a:lnTo>
                  <a:pt x="1785" y="458"/>
                </a:lnTo>
                <a:lnTo>
                  <a:pt x="1715" y="425"/>
                </a:lnTo>
                <a:lnTo>
                  <a:pt x="1644" y="398"/>
                </a:lnTo>
                <a:lnTo>
                  <a:pt x="1569" y="376"/>
                </a:lnTo>
                <a:lnTo>
                  <a:pt x="1492" y="361"/>
                </a:lnTo>
                <a:lnTo>
                  <a:pt x="1413" y="350"/>
                </a:lnTo>
                <a:lnTo>
                  <a:pt x="1333" y="347"/>
                </a:lnTo>
                <a:close/>
                <a:moveTo>
                  <a:pt x="1333" y="0"/>
                </a:moveTo>
                <a:lnTo>
                  <a:pt x="1423" y="3"/>
                </a:lnTo>
                <a:lnTo>
                  <a:pt x="1513" y="12"/>
                </a:lnTo>
                <a:lnTo>
                  <a:pt x="1601" y="27"/>
                </a:lnTo>
                <a:lnTo>
                  <a:pt x="1686" y="47"/>
                </a:lnTo>
                <a:lnTo>
                  <a:pt x="1770" y="73"/>
                </a:lnTo>
                <a:lnTo>
                  <a:pt x="1851" y="105"/>
                </a:lnTo>
                <a:lnTo>
                  <a:pt x="1930" y="141"/>
                </a:lnTo>
                <a:lnTo>
                  <a:pt x="2005" y="182"/>
                </a:lnTo>
                <a:lnTo>
                  <a:pt x="2077" y="228"/>
                </a:lnTo>
                <a:lnTo>
                  <a:pt x="2146" y="278"/>
                </a:lnTo>
                <a:lnTo>
                  <a:pt x="2212" y="332"/>
                </a:lnTo>
                <a:lnTo>
                  <a:pt x="2274" y="391"/>
                </a:lnTo>
                <a:lnTo>
                  <a:pt x="2333" y="452"/>
                </a:lnTo>
                <a:lnTo>
                  <a:pt x="2388" y="518"/>
                </a:lnTo>
                <a:lnTo>
                  <a:pt x="2437" y="588"/>
                </a:lnTo>
                <a:lnTo>
                  <a:pt x="2484" y="660"/>
                </a:lnTo>
                <a:lnTo>
                  <a:pt x="2524" y="736"/>
                </a:lnTo>
                <a:lnTo>
                  <a:pt x="2561" y="813"/>
                </a:lnTo>
                <a:lnTo>
                  <a:pt x="2592" y="895"/>
                </a:lnTo>
                <a:lnTo>
                  <a:pt x="2618" y="978"/>
                </a:lnTo>
                <a:lnTo>
                  <a:pt x="2638" y="1064"/>
                </a:lnTo>
                <a:lnTo>
                  <a:pt x="2653" y="1151"/>
                </a:lnTo>
                <a:lnTo>
                  <a:pt x="2662" y="1241"/>
                </a:lnTo>
                <a:lnTo>
                  <a:pt x="2665" y="1332"/>
                </a:lnTo>
                <a:lnTo>
                  <a:pt x="2663" y="1417"/>
                </a:lnTo>
                <a:lnTo>
                  <a:pt x="2655" y="1502"/>
                </a:lnTo>
                <a:lnTo>
                  <a:pt x="2641" y="1585"/>
                </a:lnTo>
                <a:lnTo>
                  <a:pt x="2623" y="1667"/>
                </a:lnTo>
                <a:lnTo>
                  <a:pt x="2598" y="1748"/>
                </a:lnTo>
                <a:lnTo>
                  <a:pt x="2570" y="1827"/>
                </a:lnTo>
                <a:lnTo>
                  <a:pt x="2536" y="1904"/>
                </a:lnTo>
                <a:lnTo>
                  <a:pt x="2497" y="1979"/>
                </a:lnTo>
                <a:lnTo>
                  <a:pt x="2454" y="2051"/>
                </a:lnTo>
                <a:lnTo>
                  <a:pt x="2405" y="2122"/>
                </a:lnTo>
                <a:lnTo>
                  <a:pt x="2353" y="2189"/>
                </a:lnTo>
                <a:lnTo>
                  <a:pt x="3137" y="3004"/>
                </a:lnTo>
                <a:lnTo>
                  <a:pt x="3158" y="3029"/>
                </a:lnTo>
                <a:lnTo>
                  <a:pt x="3173" y="3056"/>
                </a:lnTo>
                <a:lnTo>
                  <a:pt x="3182" y="3084"/>
                </a:lnTo>
                <a:lnTo>
                  <a:pt x="3186" y="3113"/>
                </a:lnTo>
                <a:lnTo>
                  <a:pt x="3186" y="3143"/>
                </a:lnTo>
                <a:lnTo>
                  <a:pt x="3180" y="3172"/>
                </a:lnTo>
                <a:lnTo>
                  <a:pt x="3169" y="3200"/>
                </a:lnTo>
                <a:lnTo>
                  <a:pt x="3154" y="3227"/>
                </a:lnTo>
                <a:lnTo>
                  <a:pt x="3133" y="3250"/>
                </a:lnTo>
                <a:lnTo>
                  <a:pt x="3113" y="3267"/>
                </a:lnTo>
                <a:lnTo>
                  <a:pt x="3090" y="3280"/>
                </a:lnTo>
                <a:lnTo>
                  <a:pt x="3065" y="3291"/>
                </a:lnTo>
                <a:lnTo>
                  <a:pt x="3040" y="3297"/>
                </a:lnTo>
                <a:lnTo>
                  <a:pt x="3013" y="3299"/>
                </a:lnTo>
                <a:lnTo>
                  <a:pt x="2985" y="3297"/>
                </a:lnTo>
                <a:lnTo>
                  <a:pt x="2958" y="3290"/>
                </a:lnTo>
                <a:lnTo>
                  <a:pt x="2932" y="3279"/>
                </a:lnTo>
                <a:lnTo>
                  <a:pt x="2909" y="3264"/>
                </a:lnTo>
                <a:lnTo>
                  <a:pt x="2888" y="3245"/>
                </a:lnTo>
                <a:lnTo>
                  <a:pt x="2096" y="2423"/>
                </a:lnTo>
                <a:lnTo>
                  <a:pt x="2028" y="2468"/>
                </a:lnTo>
                <a:lnTo>
                  <a:pt x="1957" y="2508"/>
                </a:lnTo>
                <a:lnTo>
                  <a:pt x="1884" y="2544"/>
                </a:lnTo>
                <a:lnTo>
                  <a:pt x="1810" y="2576"/>
                </a:lnTo>
                <a:lnTo>
                  <a:pt x="1734" y="2602"/>
                </a:lnTo>
                <a:lnTo>
                  <a:pt x="1655" y="2625"/>
                </a:lnTo>
                <a:lnTo>
                  <a:pt x="1577" y="2641"/>
                </a:lnTo>
                <a:lnTo>
                  <a:pt x="1497" y="2653"/>
                </a:lnTo>
                <a:lnTo>
                  <a:pt x="1415" y="2661"/>
                </a:lnTo>
                <a:lnTo>
                  <a:pt x="1333" y="2664"/>
                </a:lnTo>
                <a:lnTo>
                  <a:pt x="1242" y="2661"/>
                </a:lnTo>
                <a:lnTo>
                  <a:pt x="1152" y="2651"/>
                </a:lnTo>
                <a:lnTo>
                  <a:pt x="1064" y="2637"/>
                </a:lnTo>
                <a:lnTo>
                  <a:pt x="979" y="2616"/>
                </a:lnTo>
                <a:lnTo>
                  <a:pt x="895" y="2590"/>
                </a:lnTo>
                <a:lnTo>
                  <a:pt x="815" y="2559"/>
                </a:lnTo>
                <a:lnTo>
                  <a:pt x="736" y="2523"/>
                </a:lnTo>
                <a:lnTo>
                  <a:pt x="661" y="2481"/>
                </a:lnTo>
                <a:lnTo>
                  <a:pt x="588" y="2436"/>
                </a:lnTo>
                <a:lnTo>
                  <a:pt x="519" y="2385"/>
                </a:lnTo>
                <a:lnTo>
                  <a:pt x="453" y="2332"/>
                </a:lnTo>
                <a:lnTo>
                  <a:pt x="391" y="2273"/>
                </a:lnTo>
                <a:lnTo>
                  <a:pt x="333" y="2211"/>
                </a:lnTo>
                <a:lnTo>
                  <a:pt x="278" y="2145"/>
                </a:lnTo>
                <a:lnTo>
                  <a:pt x="228" y="2076"/>
                </a:lnTo>
                <a:lnTo>
                  <a:pt x="183" y="2003"/>
                </a:lnTo>
                <a:lnTo>
                  <a:pt x="141" y="1928"/>
                </a:lnTo>
                <a:lnTo>
                  <a:pt x="105" y="1849"/>
                </a:lnTo>
                <a:lnTo>
                  <a:pt x="74" y="1769"/>
                </a:lnTo>
                <a:lnTo>
                  <a:pt x="48" y="1685"/>
                </a:lnTo>
                <a:lnTo>
                  <a:pt x="28" y="1600"/>
                </a:lnTo>
                <a:lnTo>
                  <a:pt x="12" y="1512"/>
                </a:lnTo>
                <a:lnTo>
                  <a:pt x="3" y="1423"/>
                </a:lnTo>
                <a:lnTo>
                  <a:pt x="0" y="1332"/>
                </a:lnTo>
                <a:lnTo>
                  <a:pt x="3" y="1241"/>
                </a:lnTo>
                <a:lnTo>
                  <a:pt x="12" y="1151"/>
                </a:lnTo>
                <a:lnTo>
                  <a:pt x="28" y="1064"/>
                </a:lnTo>
                <a:lnTo>
                  <a:pt x="48" y="978"/>
                </a:lnTo>
                <a:lnTo>
                  <a:pt x="74" y="895"/>
                </a:lnTo>
                <a:lnTo>
                  <a:pt x="105" y="813"/>
                </a:lnTo>
                <a:lnTo>
                  <a:pt x="141" y="736"/>
                </a:lnTo>
                <a:lnTo>
                  <a:pt x="183" y="660"/>
                </a:lnTo>
                <a:lnTo>
                  <a:pt x="228" y="588"/>
                </a:lnTo>
                <a:lnTo>
                  <a:pt x="278" y="518"/>
                </a:lnTo>
                <a:lnTo>
                  <a:pt x="333" y="452"/>
                </a:lnTo>
                <a:lnTo>
                  <a:pt x="391" y="391"/>
                </a:lnTo>
                <a:lnTo>
                  <a:pt x="453" y="332"/>
                </a:lnTo>
                <a:lnTo>
                  <a:pt x="519" y="278"/>
                </a:lnTo>
                <a:lnTo>
                  <a:pt x="588" y="228"/>
                </a:lnTo>
                <a:lnTo>
                  <a:pt x="661" y="182"/>
                </a:lnTo>
                <a:lnTo>
                  <a:pt x="736" y="141"/>
                </a:lnTo>
                <a:lnTo>
                  <a:pt x="815" y="105"/>
                </a:lnTo>
                <a:lnTo>
                  <a:pt x="895" y="73"/>
                </a:lnTo>
                <a:lnTo>
                  <a:pt x="979" y="47"/>
                </a:lnTo>
                <a:lnTo>
                  <a:pt x="1064" y="27"/>
                </a:lnTo>
                <a:lnTo>
                  <a:pt x="1152" y="12"/>
                </a:lnTo>
                <a:lnTo>
                  <a:pt x="1242" y="3"/>
                </a:lnTo>
                <a:lnTo>
                  <a:pt x="133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7014211" y="3849340"/>
            <a:ext cx="680692" cy="680692"/>
          </a:xfrm>
          <a:custGeom>
            <a:avLst/>
            <a:gdLst/>
            <a:ahLst/>
            <a:cxnLst/>
            <a:rect l="l" t="t" r="r" b="b"/>
            <a:pathLst>
              <a:path w="1361384" h="1361384" extrusionOk="0">
                <a:moveTo>
                  <a:pt x="680692" y="0"/>
                </a:moveTo>
                <a:cubicBezTo>
                  <a:pt x="726196" y="0"/>
                  <a:pt x="771700" y="17359"/>
                  <a:pt x="806418" y="52077"/>
                </a:cubicBezTo>
                <a:lnTo>
                  <a:pt x="1309307" y="554966"/>
                </a:lnTo>
                <a:cubicBezTo>
                  <a:pt x="1378744" y="624402"/>
                  <a:pt x="1378744" y="736982"/>
                  <a:pt x="1309307" y="806419"/>
                </a:cubicBezTo>
                <a:lnTo>
                  <a:pt x="806418" y="1309307"/>
                </a:lnTo>
                <a:cubicBezTo>
                  <a:pt x="736982" y="1378744"/>
                  <a:pt x="624402" y="1378744"/>
                  <a:pt x="554966" y="1309307"/>
                </a:cubicBezTo>
                <a:lnTo>
                  <a:pt x="52077" y="806419"/>
                </a:lnTo>
                <a:cubicBezTo>
                  <a:pt x="-17360" y="736982"/>
                  <a:pt x="-17360" y="624402"/>
                  <a:pt x="52077" y="554966"/>
                </a:cubicBezTo>
                <a:lnTo>
                  <a:pt x="554966" y="52077"/>
                </a:lnTo>
                <a:cubicBezTo>
                  <a:pt x="589684" y="17359"/>
                  <a:pt x="635188" y="0"/>
                  <a:pt x="680692" y="0"/>
                </a:cubicBezTo>
                <a:close/>
              </a:path>
            </a:pathLst>
          </a:custGeom>
          <a:solidFill>
            <a:schemeClr val="accent3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6677197" y="1319935"/>
            <a:ext cx="1354800" cy="1354800"/>
          </a:xfrm>
          <a:prstGeom prst="ellipse">
            <a:avLst/>
          </a:prstGeom>
          <a:solidFill>
            <a:schemeClr val="accent3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81000" y="341313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Roboto"/>
              <a:buNone/>
            </a:pPr>
            <a:r>
              <a:rPr lang="en" dirty="0"/>
              <a:t>The Solution</a:t>
            </a:r>
            <a:endParaRPr dirty="0"/>
          </a:p>
        </p:txBody>
      </p:sp>
      <p:sp>
        <p:nvSpPr>
          <p:cNvPr id="109" name="Google Shape;109;p19"/>
          <p:cNvSpPr/>
          <p:nvPr/>
        </p:nvSpPr>
        <p:spPr>
          <a:xfrm>
            <a:off x="1585326" y="1814926"/>
            <a:ext cx="2667000" cy="2373900"/>
          </a:xfrm>
          <a:prstGeom prst="roundRect">
            <a:avLst>
              <a:gd name="adj" fmla="val 244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1585326" y="2131080"/>
            <a:ext cx="249540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</a:pPr>
            <a:r>
              <a:rPr lang="en" sz="1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Solution #1</a:t>
            </a:r>
            <a:br>
              <a:rPr lang="en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Scalable Data Infrastructure: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</a:pPr>
            <a:r>
              <a:rPr lang="en-US" sz="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will deploy Apache Kafka as our distributed messaging system to handle high volumes of streaming data efficiently.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</a:pPr>
            <a:r>
              <a:rPr lang="en-US" sz="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By leveraging Kafka's partitioning and replication features, we ensure fault tolerance and scalability across multiple nodes.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</a:pPr>
            <a:endParaRPr sz="1050" dirty="0"/>
          </a:p>
        </p:txBody>
      </p:sp>
      <p:sp>
        <p:nvSpPr>
          <p:cNvPr id="111" name="Google Shape;111;p19"/>
          <p:cNvSpPr/>
          <p:nvPr/>
        </p:nvSpPr>
        <p:spPr>
          <a:xfrm>
            <a:off x="1585326" y="3849340"/>
            <a:ext cx="680692" cy="680692"/>
          </a:xfrm>
          <a:custGeom>
            <a:avLst/>
            <a:gdLst/>
            <a:ahLst/>
            <a:cxnLst/>
            <a:rect l="l" t="t" r="r" b="b"/>
            <a:pathLst>
              <a:path w="1361384" h="1361384" extrusionOk="0">
                <a:moveTo>
                  <a:pt x="680692" y="0"/>
                </a:moveTo>
                <a:cubicBezTo>
                  <a:pt x="726196" y="0"/>
                  <a:pt x="771700" y="17359"/>
                  <a:pt x="806418" y="52077"/>
                </a:cubicBezTo>
                <a:lnTo>
                  <a:pt x="1309307" y="554966"/>
                </a:lnTo>
                <a:cubicBezTo>
                  <a:pt x="1378744" y="624402"/>
                  <a:pt x="1378744" y="736982"/>
                  <a:pt x="1309307" y="806419"/>
                </a:cubicBezTo>
                <a:lnTo>
                  <a:pt x="806418" y="1309307"/>
                </a:lnTo>
                <a:cubicBezTo>
                  <a:pt x="736982" y="1378744"/>
                  <a:pt x="624402" y="1378744"/>
                  <a:pt x="554966" y="1309307"/>
                </a:cubicBezTo>
                <a:lnTo>
                  <a:pt x="52077" y="806419"/>
                </a:lnTo>
                <a:cubicBezTo>
                  <a:pt x="-17360" y="736982"/>
                  <a:pt x="-17360" y="624402"/>
                  <a:pt x="52077" y="554966"/>
                </a:cubicBezTo>
                <a:lnTo>
                  <a:pt x="554966" y="52077"/>
                </a:lnTo>
                <a:cubicBezTo>
                  <a:pt x="589684" y="17359"/>
                  <a:pt x="635188" y="0"/>
                  <a:pt x="680692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5089130" y="1807240"/>
            <a:ext cx="2667000" cy="2373900"/>
          </a:xfrm>
          <a:prstGeom prst="roundRect">
            <a:avLst>
              <a:gd name="adj" fmla="val 19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5174930" y="2186668"/>
            <a:ext cx="249540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</a:pPr>
            <a:r>
              <a:rPr lang="en" sz="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Solution #2</a:t>
            </a:r>
            <a:br>
              <a:rPr lang="en" sz="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Integration and Enrichment: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</a:pPr>
            <a:r>
              <a:rPr lang="en-US" sz="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will integrate various data sources, including financial APIs, news feeds, and economic indicators, to capture a comprehensive view of market dynamics.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</a:pPr>
            <a:r>
              <a:rPr lang="en" sz="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800" dirty="0"/>
          </a:p>
        </p:txBody>
      </p:sp>
      <p:sp>
        <p:nvSpPr>
          <p:cNvPr id="117" name="Google Shape;117;p19"/>
          <p:cNvSpPr/>
          <p:nvPr/>
        </p:nvSpPr>
        <p:spPr>
          <a:xfrm>
            <a:off x="7075438" y="3849340"/>
            <a:ext cx="680692" cy="680692"/>
          </a:xfrm>
          <a:custGeom>
            <a:avLst/>
            <a:gdLst/>
            <a:ahLst/>
            <a:cxnLst/>
            <a:rect l="l" t="t" r="r" b="b"/>
            <a:pathLst>
              <a:path w="1361384" h="1361384" extrusionOk="0">
                <a:moveTo>
                  <a:pt x="680692" y="0"/>
                </a:moveTo>
                <a:cubicBezTo>
                  <a:pt x="726196" y="0"/>
                  <a:pt x="771700" y="17359"/>
                  <a:pt x="806418" y="52077"/>
                </a:cubicBezTo>
                <a:lnTo>
                  <a:pt x="1309307" y="554966"/>
                </a:lnTo>
                <a:cubicBezTo>
                  <a:pt x="1378744" y="624402"/>
                  <a:pt x="1378744" y="736982"/>
                  <a:pt x="1309307" y="806419"/>
                </a:cubicBezTo>
                <a:lnTo>
                  <a:pt x="806418" y="1309307"/>
                </a:lnTo>
                <a:cubicBezTo>
                  <a:pt x="736982" y="1378744"/>
                  <a:pt x="624402" y="1378744"/>
                  <a:pt x="554966" y="1309307"/>
                </a:cubicBezTo>
                <a:lnTo>
                  <a:pt x="52077" y="806419"/>
                </a:lnTo>
                <a:cubicBezTo>
                  <a:pt x="-17360" y="736982"/>
                  <a:pt x="-17360" y="624402"/>
                  <a:pt x="52077" y="554966"/>
                </a:cubicBezTo>
                <a:lnTo>
                  <a:pt x="554966" y="52077"/>
                </a:lnTo>
                <a:cubicBezTo>
                  <a:pt x="589684" y="17359"/>
                  <a:pt x="635188" y="0"/>
                  <a:pt x="680692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dirty="0"/>
          </a:p>
        </p:txBody>
      </p:sp>
    </p:spTree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>
            <a:off x="5385215" y="1289798"/>
            <a:ext cx="3366135" cy="3366135"/>
          </a:xfrm>
          <a:custGeom>
            <a:avLst/>
            <a:gdLst/>
            <a:ahLst/>
            <a:cxnLst/>
            <a:rect l="l" t="t" r="r" b="b"/>
            <a:pathLst>
              <a:path w="2895600" h="2895600" extrusionOk="0">
                <a:moveTo>
                  <a:pt x="0" y="1447800"/>
                </a:moveTo>
                <a:cubicBezTo>
                  <a:pt x="0" y="648202"/>
                  <a:pt x="648202" y="0"/>
                  <a:pt x="1447800" y="0"/>
                </a:cubicBezTo>
                <a:cubicBezTo>
                  <a:pt x="2247398" y="0"/>
                  <a:pt x="2895600" y="648202"/>
                  <a:pt x="2895600" y="1447800"/>
                </a:cubicBezTo>
                <a:cubicBezTo>
                  <a:pt x="2895600" y="2247398"/>
                  <a:pt x="2247398" y="2895600"/>
                  <a:pt x="1447800" y="2895600"/>
                </a:cubicBezTo>
                <a:cubicBezTo>
                  <a:pt x="648202" y="2895600"/>
                  <a:pt x="0" y="2247398"/>
                  <a:pt x="0" y="14478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19202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5766478" y="1976754"/>
            <a:ext cx="2606040" cy="2606040"/>
          </a:xfrm>
          <a:custGeom>
            <a:avLst/>
            <a:gdLst/>
            <a:ahLst/>
            <a:cxnLst/>
            <a:rect l="l" t="t" r="r" b="b"/>
            <a:pathLst>
              <a:path w="1737360" h="1737360" extrusionOk="0">
                <a:moveTo>
                  <a:pt x="0" y="868680"/>
                </a:moveTo>
                <a:cubicBezTo>
                  <a:pt x="0" y="388921"/>
                  <a:pt x="388921" y="0"/>
                  <a:pt x="868680" y="0"/>
                </a:cubicBezTo>
                <a:cubicBezTo>
                  <a:pt x="1348439" y="0"/>
                  <a:pt x="1737360" y="388921"/>
                  <a:pt x="1737360" y="868680"/>
                </a:cubicBezTo>
                <a:cubicBezTo>
                  <a:pt x="1737360" y="1348439"/>
                  <a:pt x="1348439" y="1737360"/>
                  <a:pt x="868680" y="1737360"/>
                </a:cubicBezTo>
                <a:cubicBezTo>
                  <a:pt x="388921" y="1737360"/>
                  <a:pt x="0" y="1348439"/>
                  <a:pt x="0" y="86868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381000" y="341313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Roboto"/>
              <a:buNone/>
            </a:pPr>
            <a:r>
              <a:rPr lang="en" dirty="0"/>
              <a:t>Market Size</a:t>
            </a:r>
            <a:endParaRPr dirty="0"/>
          </a:p>
        </p:txBody>
      </p:sp>
      <p:sp>
        <p:nvSpPr>
          <p:cNvPr id="126" name="Google Shape;126;p20"/>
          <p:cNvSpPr/>
          <p:nvPr/>
        </p:nvSpPr>
        <p:spPr>
          <a:xfrm>
            <a:off x="6059018" y="2561835"/>
            <a:ext cx="2019681" cy="2019681"/>
          </a:xfrm>
          <a:custGeom>
            <a:avLst/>
            <a:gdLst/>
            <a:ahLst/>
            <a:cxnLst/>
            <a:rect l="l" t="t" r="r" b="b"/>
            <a:pathLst>
              <a:path w="1737360" h="1737360" extrusionOk="0">
                <a:moveTo>
                  <a:pt x="0" y="868680"/>
                </a:moveTo>
                <a:cubicBezTo>
                  <a:pt x="0" y="388921"/>
                  <a:pt x="388921" y="0"/>
                  <a:pt x="868680" y="0"/>
                </a:cubicBezTo>
                <a:cubicBezTo>
                  <a:pt x="1348439" y="0"/>
                  <a:pt x="1737360" y="388921"/>
                  <a:pt x="1737360" y="868680"/>
                </a:cubicBezTo>
                <a:cubicBezTo>
                  <a:pt x="1737360" y="1348439"/>
                  <a:pt x="1348439" y="1737360"/>
                  <a:pt x="868680" y="1737360"/>
                </a:cubicBezTo>
                <a:cubicBezTo>
                  <a:pt x="388921" y="1737360"/>
                  <a:pt x="0" y="1348439"/>
                  <a:pt x="0" y="86868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32T</a:t>
            </a:r>
            <a:endParaRPr dirty="0"/>
          </a:p>
        </p:txBody>
      </p:sp>
      <p:sp>
        <p:nvSpPr>
          <p:cNvPr id="127" name="Google Shape;127;p20"/>
          <p:cNvSpPr txBox="1"/>
          <p:nvPr/>
        </p:nvSpPr>
        <p:spPr>
          <a:xfrm>
            <a:off x="6187707" y="1469110"/>
            <a:ext cx="16920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55T</a:t>
            </a:r>
            <a:endParaRPr sz="2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6187707" y="2117276"/>
            <a:ext cx="16920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41T</a:t>
            </a:r>
            <a:endParaRPr sz="2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399180" y="3232665"/>
            <a:ext cx="1692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lang="en" sz="20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2000</a:t>
            </a:r>
            <a:endParaRPr sz="14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" name="Google Shape;130;p20"/>
          <p:cNvCxnSpPr/>
          <p:nvPr/>
        </p:nvCxnSpPr>
        <p:spPr>
          <a:xfrm>
            <a:off x="399181" y="3572537"/>
            <a:ext cx="56598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31" name="Google Shape;131;p20"/>
          <p:cNvSpPr txBox="1"/>
          <p:nvPr/>
        </p:nvSpPr>
        <p:spPr>
          <a:xfrm>
            <a:off x="399181" y="3589246"/>
            <a:ext cx="46935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717171"/>
                </a:solidFill>
                <a:latin typeface="Roboto"/>
                <a:ea typeface="Roboto"/>
                <a:cs typeface="Roboto"/>
                <a:sym typeface="Roboto"/>
              </a:rPr>
              <a:t>In 2000, the market size for real-time analysis of stock market data was relatively smaller compared to recent years</a:t>
            </a:r>
            <a:endParaRPr sz="1000" dirty="0">
              <a:solidFill>
                <a:srgbClr val="7171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399180" y="2343780"/>
            <a:ext cx="1692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</a:pPr>
            <a:r>
              <a:rPr lang="en" sz="20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2005</a:t>
            </a:r>
            <a:endParaRPr sz="1400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>
            <a:off x="399181" y="2683652"/>
            <a:ext cx="54681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34" name="Google Shape;134;p20"/>
          <p:cNvSpPr txBox="1"/>
          <p:nvPr/>
        </p:nvSpPr>
        <p:spPr>
          <a:xfrm>
            <a:off x="399181" y="2700361"/>
            <a:ext cx="46935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717171"/>
                </a:solidFill>
                <a:latin typeface="Roboto"/>
                <a:ea typeface="Roboto"/>
                <a:cs typeface="Roboto"/>
                <a:sym typeface="Roboto"/>
              </a:rPr>
              <a:t>In 2005, the market size for real-time analysis of stock market data experienced significant growth compared to previous years.</a:t>
            </a:r>
            <a:endParaRPr sz="1000" dirty="0">
              <a:solidFill>
                <a:srgbClr val="7171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399180" y="1417009"/>
            <a:ext cx="1692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None/>
            </a:pPr>
            <a:r>
              <a:rPr lang="en" sz="20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2010</a:t>
            </a:r>
            <a:endParaRPr sz="1400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" name="Google Shape;136;p20"/>
          <p:cNvCxnSpPr/>
          <p:nvPr/>
        </p:nvCxnSpPr>
        <p:spPr>
          <a:xfrm>
            <a:off x="399181" y="1787383"/>
            <a:ext cx="54681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37" name="Google Shape;137;p20"/>
          <p:cNvSpPr txBox="1"/>
          <p:nvPr/>
        </p:nvSpPr>
        <p:spPr>
          <a:xfrm>
            <a:off x="399181" y="1808096"/>
            <a:ext cx="46935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717171"/>
                </a:solidFill>
                <a:latin typeface="Roboto"/>
                <a:ea typeface="Roboto"/>
                <a:cs typeface="Roboto"/>
                <a:sym typeface="Roboto"/>
              </a:rPr>
              <a:t>The market size for real-time analysis of stock market data is rapidly growing from 2010.</a:t>
            </a:r>
            <a:endParaRPr sz="1000" dirty="0">
              <a:solidFill>
                <a:srgbClr val="7171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381000" y="341313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Roboto"/>
              <a:buNone/>
            </a:pPr>
            <a:r>
              <a:rPr lang="en"/>
              <a:t>Business model / Plan</a:t>
            </a:r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3910124" y="2308014"/>
            <a:ext cx="1323900" cy="1323900"/>
          </a:xfrm>
          <a:prstGeom prst="ellipse">
            <a:avLst/>
          </a:prstGeom>
          <a:solidFill>
            <a:srgbClr val="36434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5" name="Google Shape;145;p21"/>
          <p:cNvGrpSpPr/>
          <p:nvPr/>
        </p:nvGrpSpPr>
        <p:grpSpPr>
          <a:xfrm>
            <a:off x="3207602" y="1605570"/>
            <a:ext cx="2728350" cy="2728350"/>
            <a:chOff x="3221982" y="1485392"/>
            <a:chExt cx="2700000" cy="2700000"/>
          </a:xfrm>
        </p:grpSpPr>
        <p:sp>
          <p:nvSpPr>
            <p:cNvPr id="146" name="Google Shape;146;p21"/>
            <p:cNvSpPr/>
            <p:nvPr/>
          </p:nvSpPr>
          <p:spPr>
            <a:xfrm>
              <a:off x="3221982" y="1485392"/>
              <a:ext cx="2700000" cy="2700000"/>
            </a:xfrm>
            <a:prstGeom prst="blockArc">
              <a:avLst>
                <a:gd name="adj1" fmla="val 12600000"/>
                <a:gd name="adj2" fmla="val 16200000"/>
                <a:gd name="adj3" fmla="val 45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3221982" y="1485392"/>
              <a:ext cx="2700000" cy="2700000"/>
            </a:xfrm>
            <a:prstGeom prst="blockArc">
              <a:avLst>
                <a:gd name="adj1" fmla="val 9000000"/>
                <a:gd name="adj2" fmla="val 12600000"/>
                <a:gd name="adj3" fmla="val 45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3221982" y="1485392"/>
              <a:ext cx="2700000" cy="2700000"/>
            </a:xfrm>
            <a:prstGeom prst="blockArc">
              <a:avLst>
                <a:gd name="adj1" fmla="val 5400000"/>
                <a:gd name="adj2" fmla="val 9000000"/>
                <a:gd name="adj3" fmla="val 45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3221982" y="1485392"/>
              <a:ext cx="2700000" cy="2700000"/>
            </a:xfrm>
            <a:prstGeom prst="blockArc">
              <a:avLst>
                <a:gd name="adj1" fmla="val 1800000"/>
                <a:gd name="adj2" fmla="val 5400000"/>
                <a:gd name="adj3" fmla="val 45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3221982" y="1485392"/>
              <a:ext cx="2700000" cy="2700000"/>
            </a:xfrm>
            <a:prstGeom prst="blockArc">
              <a:avLst>
                <a:gd name="adj1" fmla="val 19800000"/>
                <a:gd name="adj2" fmla="val 1800000"/>
                <a:gd name="adj3" fmla="val 45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3221982" y="1485392"/>
              <a:ext cx="2700000" cy="2700000"/>
            </a:xfrm>
            <a:prstGeom prst="blockArc">
              <a:avLst>
                <a:gd name="adj1" fmla="val 16200000"/>
                <a:gd name="adj2" fmla="val 19800000"/>
                <a:gd name="adj3" fmla="val 45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21"/>
          <p:cNvSpPr txBox="1"/>
          <p:nvPr/>
        </p:nvSpPr>
        <p:spPr>
          <a:xfrm>
            <a:off x="1184498" y="3513739"/>
            <a:ext cx="1742400" cy="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Font typeface="Noto Sans Symbols"/>
              <a:buNone/>
            </a:pPr>
            <a:r>
              <a:rPr lang="en-IN" sz="900" dirty="0">
                <a:solidFill>
                  <a:srgbClr val="5B5B5B"/>
                </a:solidFill>
                <a:latin typeface="Roboto"/>
                <a:ea typeface="Roboto"/>
                <a:cs typeface="Roboto"/>
              </a:rPr>
              <a:t>Data Storage and Management</a:t>
            </a:r>
            <a:endParaRPr sz="900" dirty="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5093363" y="4390998"/>
            <a:ext cx="1752300" cy="235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Font typeface="Noto Sans Symbols"/>
              <a:buNone/>
            </a:pPr>
            <a:r>
              <a:rPr lang="en-IN" sz="900" dirty="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Data Processing</a:t>
            </a:r>
          </a:p>
        </p:txBody>
      </p:sp>
      <p:sp>
        <p:nvSpPr>
          <p:cNvPr id="154" name="Google Shape;154;p21"/>
          <p:cNvSpPr txBox="1"/>
          <p:nvPr/>
        </p:nvSpPr>
        <p:spPr>
          <a:xfrm>
            <a:off x="6228141" y="3499023"/>
            <a:ext cx="1757400" cy="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Font typeface="Noto Sans Symbols"/>
              <a:buNone/>
            </a:pPr>
            <a:r>
              <a:rPr lang="en-IN" sz="900" dirty="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Data Collection</a:t>
            </a:r>
            <a:endParaRPr sz="900" dirty="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6228142" y="2268561"/>
            <a:ext cx="1758600" cy="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Font typeface="Noto Sans Symbols"/>
              <a:buNone/>
            </a:pPr>
            <a:r>
              <a:rPr lang="en-IN" sz="825" dirty="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Business Understanding</a:t>
            </a:r>
            <a:endParaRPr sz="825" dirty="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936124" y="2276517"/>
            <a:ext cx="1742400" cy="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Font typeface="Noto Sans Symbols"/>
              <a:buNone/>
            </a:pPr>
            <a:r>
              <a:rPr lang="en-IN" sz="900" dirty="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Data Integration and Orchestration</a:t>
            </a:r>
            <a:endParaRPr sz="900" dirty="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2346486" y="1446928"/>
            <a:ext cx="1742400" cy="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Font typeface="Noto Sans Symbols"/>
              <a:buNone/>
            </a:pPr>
            <a:r>
              <a:rPr lang="en-US" sz="900" dirty="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Data Quality Monitoring and Assurance: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Font typeface="Noto Sans Symbols"/>
              <a:buNone/>
            </a:pPr>
            <a:endParaRPr sz="900" dirty="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3043112" y="3229132"/>
            <a:ext cx="913614" cy="913614"/>
          </a:xfrm>
          <a:custGeom>
            <a:avLst/>
            <a:gdLst/>
            <a:ahLst/>
            <a:cxnLst/>
            <a:rect l="l" t="t" r="r" b="b"/>
            <a:pathLst>
              <a:path w="845939" h="845939" extrusionOk="0">
                <a:moveTo>
                  <a:pt x="0" y="422970"/>
                </a:moveTo>
                <a:cubicBezTo>
                  <a:pt x="0" y="189370"/>
                  <a:pt x="189370" y="0"/>
                  <a:pt x="422970" y="0"/>
                </a:cubicBezTo>
                <a:cubicBezTo>
                  <a:pt x="656570" y="0"/>
                  <a:pt x="845940" y="189370"/>
                  <a:pt x="845940" y="422970"/>
                </a:cubicBezTo>
                <a:cubicBezTo>
                  <a:pt x="845940" y="656570"/>
                  <a:pt x="656570" y="845940"/>
                  <a:pt x="422970" y="845940"/>
                </a:cubicBezTo>
                <a:cubicBezTo>
                  <a:pt x="189370" y="845940"/>
                  <a:pt x="0" y="656570"/>
                  <a:pt x="0" y="4229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5475" tIns="145475" rIns="145475" bIns="1454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Choose appropriate storage technologies for storing processed data. Design data schemas and structures optimized for query performance, scalability, and data access patterns.</a:t>
            </a:r>
            <a:endParaRPr sz="5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5181261" y="1898306"/>
            <a:ext cx="913614" cy="913614"/>
          </a:xfrm>
          <a:custGeom>
            <a:avLst/>
            <a:gdLst/>
            <a:ahLst/>
            <a:cxnLst/>
            <a:rect l="l" t="t" r="r" b="b"/>
            <a:pathLst>
              <a:path w="845939" h="845939" extrusionOk="0">
                <a:moveTo>
                  <a:pt x="0" y="422970"/>
                </a:moveTo>
                <a:cubicBezTo>
                  <a:pt x="0" y="189370"/>
                  <a:pt x="189370" y="0"/>
                  <a:pt x="422970" y="0"/>
                </a:cubicBezTo>
                <a:cubicBezTo>
                  <a:pt x="656570" y="0"/>
                  <a:pt x="845940" y="189370"/>
                  <a:pt x="845940" y="422970"/>
                </a:cubicBezTo>
                <a:cubicBezTo>
                  <a:pt x="845940" y="656570"/>
                  <a:pt x="656570" y="845940"/>
                  <a:pt x="422970" y="845940"/>
                </a:cubicBezTo>
                <a:cubicBezTo>
                  <a:pt x="189370" y="845940"/>
                  <a:pt x="0" y="656570"/>
                  <a:pt x="0" y="4229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45475" tIns="145475" rIns="145475" bIns="1454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will define the project objectives, which include identifying market trends, predicting stock prices, and detecting anomalies in trading patterns.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5181261" y="3128769"/>
            <a:ext cx="913614" cy="913614"/>
          </a:xfrm>
          <a:custGeom>
            <a:avLst/>
            <a:gdLst/>
            <a:ahLst/>
            <a:cxnLst/>
            <a:rect l="l" t="t" r="r" b="b"/>
            <a:pathLst>
              <a:path w="845939" h="845939" extrusionOk="0">
                <a:moveTo>
                  <a:pt x="0" y="422970"/>
                </a:moveTo>
                <a:cubicBezTo>
                  <a:pt x="0" y="189370"/>
                  <a:pt x="189370" y="0"/>
                  <a:pt x="422970" y="0"/>
                </a:cubicBezTo>
                <a:cubicBezTo>
                  <a:pt x="656570" y="0"/>
                  <a:pt x="845940" y="189370"/>
                  <a:pt x="845940" y="422970"/>
                </a:cubicBezTo>
                <a:cubicBezTo>
                  <a:pt x="845940" y="656570"/>
                  <a:pt x="656570" y="845940"/>
                  <a:pt x="422970" y="845940"/>
                </a:cubicBezTo>
                <a:cubicBezTo>
                  <a:pt x="189370" y="845940"/>
                  <a:pt x="0" y="656570"/>
                  <a:pt x="0" y="42297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45475" tIns="145475" rIns="145475" bIns="1454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Identify the sources of data required for analysis, such as databases, APIs, logs, files, or streams.</a:t>
            </a:r>
            <a:endParaRPr sz="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4115649" y="3744001"/>
            <a:ext cx="913614" cy="913614"/>
          </a:xfrm>
          <a:custGeom>
            <a:avLst/>
            <a:gdLst/>
            <a:ahLst/>
            <a:cxnLst/>
            <a:rect l="l" t="t" r="r" b="b"/>
            <a:pathLst>
              <a:path w="845939" h="845939" extrusionOk="0">
                <a:moveTo>
                  <a:pt x="0" y="422970"/>
                </a:moveTo>
                <a:cubicBezTo>
                  <a:pt x="0" y="189370"/>
                  <a:pt x="189370" y="0"/>
                  <a:pt x="422970" y="0"/>
                </a:cubicBezTo>
                <a:cubicBezTo>
                  <a:pt x="656570" y="0"/>
                  <a:pt x="845940" y="189370"/>
                  <a:pt x="845940" y="422970"/>
                </a:cubicBezTo>
                <a:cubicBezTo>
                  <a:pt x="845940" y="656570"/>
                  <a:pt x="656570" y="845940"/>
                  <a:pt x="422970" y="845940"/>
                </a:cubicBezTo>
                <a:cubicBezTo>
                  <a:pt x="189370" y="845940"/>
                  <a:pt x="0" y="656570"/>
                  <a:pt x="0" y="42297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45475" tIns="145475" rIns="145475" bIns="1454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 data processing pipelines to clean, transform, and enrich raw data into a usable format for analysis</a:t>
            </a:r>
            <a:endParaRPr sz="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2926898" y="1905810"/>
            <a:ext cx="913614" cy="913614"/>
          </a:xfrm>
          <a:custGeom>
            <a:avLst/>
            <a:gdLst/>
            <a:ahLst/>
            <a:cxnLst/>
            <a:rect l="l" t="t" r="r" b="b"/>
            <a:pathLst>
              <a:path w="845939" h="845939" extrusionOk="0">
                <a:moveTo>
                  <a:pt x="0" y="422970"/>
                </a:moveTo>
                <a:cubicBezTo>
                  <a:pt x="0" y="189370"/>
                  <a:pt x="189370" y="0"/>
                  <a:pt x="422970" y="0"/>
                </a:cubicBezTo>
                <a:cubicBezTo>
                  <a:pt x="656570" y="0"/>
                  <a:pt x="845940" y="189370"/>
                  <a:pt x="845940" y="422970"/>
                </a:cubicBezTo>
                <a:cubicBezTo>
                  <a:pt x="845940" y="656570"/>
                  <a:pt x="656570" y="845940"/>
                  <a:pt x="422970" y="845940"/>
                </a:cubicBezTo>
                <a:cubicBezTo>
                  <a:pt x="189370" y="845940"/>
                  <a:pt x="0" y="656570"/>
                  <a:pt x="0" y="42297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45475" tIns="145475" rIns="145475" bIns="1454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Develop data orchestration workflows to automate data processing tasks, scheduling, and monitoring.</a:t>
            </a:r>
          </a:p>
        </p:txBody>
      </p:sp>
      <p:sp>
        <p:nvSpPr>
          <p:cNvPr id="163" name="Google Shape;163;p21"/>
          <p:cNvSpPr/>
          <p:nvPr/>
        </p:nvSpPr>
        <p:spPr>
          <a:xfrm>
            <a:off x="4088886" y="1282313"/>
            <a:ext cx="913614" cy="913614"/>
          </a:xfrm>
          <a:custGeom>
            <a:avLst/>
            <a:gdLst/>
            <a:ahLst/>
            <a:cxnLst/>
            <a:rect l="l" t="t" r="r" b="b"/>
            <a:pathLst>
              <a:path w="845939" h="845939" extrusionOk="0">
                <a:moveTo>
                  <a:pt x="0" y="422970"/>
                </a:moveTo>
                <a:cubicBezTo>
                  <a:pt x="0" y="189370"/>
                  <a:pt x="189370" y="0"/>
                  <a:pt x="422970" y="0"/>
                </a:cubicBezTo>
                <a:cubicBezTo>
                  <a:pt x="656570" y="0"/>
                  <a:pt x="845940" y="189370"/>
                  <a:pt x="845940" y="422970"/>
                </a:cubicBezTo>
                <a:cubicBezTo>
                  <a:pt x="845940" y="656570"/>
                  <a:pt x="656570" y="845940"/>
                  <a:pt x="422970" y="845940"/>
                </a:cubicBezTo>
                <a:cubicBezTo>
                  <a:pt x="189370" y="845940"/>
                  <a:pt x="0" y="656570"/>
                  <a:pt x="0" y="42297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45475" tIns="145475" rIns="145475" bIns="1454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 monitoring and alerting mechanisms to track data quality metrics, processing errors, and pipeline performance.</a:t>
            </a:r>
            <a:endParaRPr sz="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4101836" y="2636258"/>
            <a:ext cx="9402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 Plan</a:t>
            </a:r>
            <a:endParaRPr/>
          </a:p>
        </p:txBody>
      </p:sp>
    </p:spTree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load.wikimedia.org/wikipedia/commons/thumb/c/c3/...">
            <a:extLst>
              <a:ext uri="{FF2B5EF4-FFF2-40B4-BE49-F238E27FC236}">
                <a16:creationId xmlns:a16="http://schemas.microsoft.com/office/drawing/2014/main" id="{05FB8FF8-6748-788A-46E2-6481A9A02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19" y="993087"/>
            <a:ext cx="716312" cy="71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9695A9-4F3B-AF13-B90A-053B7238A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068" y="3474622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970C0DC-2985-31A1-1835-034886541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556" y="3398637"/>
            <a:ext cx="1464589" cy="60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pload.wikimedia.org/wikipedia/commons/e/ed/Pandas...">
            <a:extLst>
              <a:ext uri="{FF2B5EF4-FFF2-40B4-BE49-F238E27FC236}">
                <a16:creationId xmlns:a16="http://schemas.microsoft.com/office/drawing/2014/main" id="{3861D523-5311-93A6-148D-A15807D19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615" y="1835556"/>
            <a:ext cx="1317040" cy="5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B6F3DC7-BD83-AFE6-6845-83B47C1C7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658" y="800326"/>
            <a:ext cx="1451513" cy="14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Google Finance - Stock Market Prices, Real-time Quotes ...">
            <a:extLst>
              <a:ext uri="{FF2B5EF4-FFF2-40B4-BE49-F238E27FC236}">
                <a16:creationId xmlns:a16="http://schemas.microsoft.com/office/drawing/2014/main" id="{890F6948-F1C8-5A25-4E37-CFD6FC171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2" y="765198"/>
            <a:ext cx="936936" cy="94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F69A69D-08A7-F226-C633-BD9D1997C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03" y="1843737"/>
            <a:ext cx="72044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E13BEA-875F-C088-B89B-88CD9CD58AF8}"/>
              </a:ext>
            </a:extLst>
          </p:cNvPr>
          <p:cNvSpPr txBox="1"/>
          <p:nvPr/>
        </p:nvSpPr>
        <p:spPr>
          <a:xfrm>
            <a:off x="879555" y="518977"/>
            <a:ext cx="883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Data 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DAB92-9A7A-7FBF-BDE7-07DD1F7DFD05}"/>
              </a:ext>
            </a:extLst>
          </p:cNvPr>
          <p:cNvSpPr txBox="1"/>
          <p:nvPr/>
        </p:nvSpPr>
        <p:spPr>
          <a:xfrm>
            <a:off x="2522983" y="518977"/>
            <a:ext cx="1051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7F7F7F"/>
                </a:solidFill>
                <a:latin typeface="Roboto"/>
                <a:ea typeface="Roboto"/>
                <a:cs typeface="Roboto"/>
              </a:rPr>
              <a:t>App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B55C1-2FE3-0735-7A61-70276D3D3EDC}"/>
              </a:ext>
            </a:extLst>
          </p:cNvPr>
          <p:cNvSpPr txBox="1"/>
          <p:nvPr/>
        </p:nvSpPr>
        <p:spPr>
          <a:xfrm>
            <a:off x="4320924" y="518976"/>
            <a:ext cx="13870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rgbClr val="7F7F7F"/>
                </a:solidFill>
                <a:latin typeface="Roboto"/>
                <a:ea typeface="Roboto"/>
                <a:cs typeface="Roboto"/>
              </a:rPr>
              <a:t>Streaming Platform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4F075C-EEF0-22BE-9C2C-A262C200A39E}"/>
              </a:ext>
            </a:extLst>
          </p:cNvPr>
          <p:cNvSpPr txBox="1"/>
          <p:nvPr/>
        </p:nvSpPr>
        <p:spPr>
          <a:xfrm>
            <a:off x="1607348" y="3018078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7F7F7F"/>
                </a:solidFill>
                <a:latin typeface="Roboto"/>
                <a:ea typeface="Roboto"/>
                <a:cs typeface="Roboto"/>
              </a:rPr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F72287-8AA5-B760-0587-3B6E938DEB5D}"/>
              </a:ext>
            </a:extLst>
          </p:cNvPr>
          <p:cNvSpPr txBox="1"/>
          <p:nvPr/>
        </p:nvSpPr>
        <p:spPr>
          <a:xfrm>
            <a:off x="3818666" y="3018078"/>
            <a:ext cx="7922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7F7F7F"/>
                </a:solidFill>
                <a:latin typeface="Roboto"/>
                <a:ea typeface="Roboto"/>
                <a:cs typeface="Roboto"/>
              </a:rPr>
              <a:t>Repository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965ADF-DBEC-C4CB-3CF7-477E830D8927}"/>
              </a:ext>
            </a:extLst>
          </p:cNvPr>
          <p:cNvSpPr txBox="1"/>
          <p:nvPr/>
        </p:nvSpPr>
        <p:spPr>
          <a:xfrm>
            <a:off x="6454072" y="518976"/>
            <a:ext cx="1051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7F7F7F"/>
                </a:solidFill>
                <a:latin typeface="Roboto"/>
                <a:ea typeface="Roboto"/>
                <a:cs typeface="Roboto"/>
              </a:rPr>
              <a:t>AWS Services</a:t>
            </a:r>
          </a:p>
        </p:txBody>
      </p:sp>
      <p:pic>
        <p:nvPicPr>
          <p:cNvPr id="1038" name="Picture 14" descr="upload.wikimedia.org/wikipedia/commons/thumb/b/bc/...">
            <a:extLst>
              <a:ext uri="{FF2B5EF4-FFF2-40B4-BE49-F238E27FC236}">
                <a16:creationId xmlns:a16="http://schemas.microsoft.com/office/drawing/2014/main" id="{4B02934E-8626-97AA-A986-9D20A0CE1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28" y="1071672"/>
            <a:ext cx="594587" cy="76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WS Glue - Modern Data Stack | Modern Data Stack">
            <a:extLst>
              <a:ext uri="{FF2B5EF4-FFF2-40B4-BE49-F238E27FC236}">
                <a16:creationId xmlns:a16="http://schemas.microsoft.com/office/drawing/2014/main" id="{352B313B-E91A-E866-9617-8627CA741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352" y="2071039"/>
            <a:ext cx="594587" cy="70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WS Athena | AWS Analytics">
            <a:extLst>
              <a:ext uri="{FF2B5EF4-FFF2-40B4-BE49-F238E27FC236}">
                <a16:creationId xmlns:a16="http://schemas.microsoft.com/office/drawing/2014/main" id="{FDFA6079-873F-0E86-E2BA-ED2A5CA89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808" y="3008251"/>
            <a:ext cx="598865" cy="59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20709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381000" y="341313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Roboto"/>
              <a:buNone/>
            </a:pPr>
            <a:r>
              <a:rPr lang="en" dirty="0"/>
              <a:t>Technology/Expertise</a:t>
            </a:r>
            <a:endParaRPr dirty="0"/>
          </a:p>
        </p:txBody>
      </p:sp>
      <p:sp>
        <p:nvSpPr>
          <p:cNvPr id="182" name="Google Shape;182;p22"/>
          <p:cNvSpPr/>
          <p:nvPr/>
        </p:nvSpPr>
        <p:spPr>
          <a:xfrm>
            <a:off x="4335070" y="1552231"/>
            <a:ext cx="387841" cy="387841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22" y="154"/>
                </a:moveTo>
                <a:cubicBezTo>
                  <a:pt x="220" y="162"/>
                  <a:pt x="217" y="169"/>
                  <a:pt x="213" y="176"/>
                </a:cubicBezTo>
                <a:cubicBezTo>
                  <a:pt x="213" y="177"/>
                  <a:pt x="234" y="203"/>
                  <a:pt x="221" y="215"/>
                </a:cubicBezTo>
                <a:cubicBezTo>
                  <a:pt x="215" y="222"/>
                  <a:pt x="215" y="222"/>
                  <a:pt x="215" y="222"/>
                </a:cubicBezTo>
                <a:cubicBezTo>
                  <a:pt x="205" y="231"/>
                  <a:pt x="182" y="216"/>
                  <a:pt x="176" y="212"/>
                </a:cubicBezTo>
                <a:cubicBezTo>
                  <a:pt x="169" y="217"/>
                  <a:pt x="161" y="220"/>
                  <a:pt x="152" y="222"/>
                </a:cubicBezTo>
                <a:cubicBezTo>
                  <a:pt x="154" y="222"/>
                  <a:pt x="154" y="222"/>
                  <a:pt x="154" y="222"/>
                </a:cubicBezTo>
                <a:cubicBezTo>
                  <a:pt x="154" y="222"/>
                  <a:pt x="150" y="256"/>
                  <a:pt x="131" y="256"/>
                </a:cubicBezTo>
                <a:cubicBezTo>
                  <a:pt x="125" y="256"/>
                  <a:pt x="125" y="256"/>
                  <a:pt x="125" y="256"/>
                </a:cubicBezTo>
                <a:cubicBezTo>
                  <a:pt x="111" y="256"/>
                  <a:pt x="103" y="227"/>
                  <a:pt x="102" y="221"/>
                </a:cubicBezTo>
                <a:cubicBezTo>
                  <a:pt x="94" y="219"/>
                  <a:pt x="86" y="216"/>
                  <a:pt x="79" y="211"/>
                </a:cubicBezTo>
                <a:cubicBezTo>
                  <a:pt x="80" y="213"/>
                  <a:pt x="80" y="213"/>
                  <a:pt x="80" y="213"/>
                </a:cubicBezTo>
                <a:cubicBezTo>
                  <a:pt x="80" y="213"/>
                  <a:pt x="53" y="234"/>
                  <a:pt x="40" y="221"/>
                </a:cubicBezTo>
                <a:cubicBezTo>
                  <a:pt x="35" y="216"/>
                  <a:pt x="35" y="216"/>
                  <a:pt x="35" y="216"/>
                </a:cubicBezTo>
                <a:cubicBezTo>
                  <a:pt x="25" y="206"/>
                  <a:pt x="41" y="180"/>
                  <a:pt x="44" y="175"/>
                </a:cubicBezTo>
                <a:cubicBezTo>
                  <a:pt x="40" y="169"/>
                  <a:pt x="37" y="162"/>
                  <a:pt x="35" y="154"/>
                </a:cubicBezTo>
                <a:cubicBezTo>
                  <a:pt x="29" y="153"/>
                  <a:pt x="0" y="145"/>
                  <a:pt x="0" y="131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08"/>
                  <a:pt x="28" y="103"/>
                  <a:pt x="35" y="102"/>
                </a:cubicBezTo>
                <a:cubicBezTo>
                  <a:pt x="37" y="94"/>
                  <a:pt x="40" y="87"/>
                  <a:pt x="44" y="80"/>
                </a:cubicBezTo>
                <a:cubicBezTo>
                  <a:pt x="41" y="76"/>
                  <a:pt x="24" y="50"/>
                  <a:pt x="34" y="40"/>
                </a:cubicBezTo>
                <a:cubicBezTo>
                  <a:pt x="40" y="35"/>
                  <a:pt x="40" y="35"/>
                  <a:pt x="40" y="35"/>
                </a:cubicBezTo>
                <a:cubicBezTo>
                  <a:pt x="51" y="23"/>
                  <a:pt x="75" y="39"/>
                  <a:pt x="80" y="43"/>
                </a:cubicBezTo>
                <a:cubicBezTo>
                  <a:pt x="87" y="39"/>
                  <a:pt x="94" y="36"/>
                  <a:pt x="102" y="34"/>
                </a:cubicBezTo>
                <a:cubicBezTo>
                  <a:pt x="104" y="27"/>
                  <a:pt x="112" y="0"/>
                  <a:pt x="125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147" y="0"/>
                  <a:pt x="153" y="26"/>
                  <a:pt x="154" y="34"/>
                </a:cubicBezTo>
                <a:cubicBezTo>
                  <a:pt x="162" y="36"/>
                  <a:pt x="169" y="39"/>
                  <a:pt x="176" y="43"/>
                </a:cubicBezTo>
                <a:cubicBezTo>
                  <a:pt x="182" y="39"/>
                  <a:pt x="206" y="24"/>
                  <a:pt x="216" y="34"/>
                </a:cubicBezTo>
                <a:cubicBezTo>
                  <a:pt x="222" y="40"/>
                  <a:pt x="222" y="40"/>
                  <a:pt x="222" y="40"/>
                </a:cubicBezTo>
                <a:cubicBezTo>
                  <a:pt x="233" y="51"/>
                  <a:pt x="217" y="74"/>
                  <a:pt x="213" y="80"/>
                </a:cubicBezTo>
                <a:cubicBezTo>
                  <a:pt x="217" y="87"/>
                  <a:pt x="220" y="94"/>
                  <a:pt x="222" y="102"/>
                </a:cubicBezTo>
                <a:cubicBezTo>
                  <a:pt x="224" y="102"/>
                  <a:pt x="256" y="107"/>
                  <a:pt x="256" y="125"/>
                </a:cubicBezTo>
                <a:cubicBezTo>
                  <a:pt x="256" y="131"/>
                  <a:pt x="256" y="131"/>
                  <a:pt x="256" y="131"/>
                </a:cubicBezTo>
                <a:cubicBezTo>
                  <a:pt x="256" y="144"/>
                  <a:pt x="229" y="152"/>
                  <a:pt x="222" y="154"/>
                </a:cubicBezTo>
                <a:moveTo>
                  <a:pt x="128" y="56"/>
                </a:moveTo>
                <a:cubicBezTo>
                  <a:pt x="88" y="56"/>
                  <a:pt x="56" y="88"/>
                  <a:pt x="56" y="128"/>
                </a:cubicBezTo>
                <a:cubicBezTo>
                  <a:pt x="56" y="168"/>
                  <a:pt x="88" y="200"/>
                  <a:pt x="128" y="200"/>
                </a:cubicBezTo>
                <a:cubicBezTo>
                  <a:pt x="168" y="200"/>
                  <a:pt x="200" y="168"/>
                  <a:pt x="200" y="128"/>
                </a:cubicBezTo>
                <a:cubicBezTo>
                  <a:pt x="200" y="88"/>
                  <a:pt x="168" y="56"/>
                  <a:pt x="128" y="56"/>
                </a:cubicBezTo>
                <a:moveTo>
                  <a:pt x="128" y="176"/>
                </a:moveTo>
                <a:cubicBezTo>
                  <a:pt x="101" y="176"/>
                  <a:pt x="80" y="155"/>
                  <a:pt x="80" y="128"/>
                </a:cubicBezTo>
                <a:cubicBezTo>
                  <a:pt x="80" y="101"/>
                  <a:pt x="101" y="80"/>
                  <a:pt x="128" y="80"/>
                </a:cubicBezTo>
                <a:cubicBezTo>
                  <a:pt x="155" y="80"/>
                  <a:pt x="176" y="101"/>
                  <a:pt x="176" y="128"/>
                </a:cubicBezTo>
                <a:cubicBezTo>
                  <a:pt x="176" y="155"/>
                  <a:pt x="155" y="176"/>
                  <a:pt x="128" y="176"/>
                </a:cubicBezTo>
                <a:moveTo>
                  <a:pt x="128" y="104"/>
                </a:moveTo>
                <a:cubicBezTo>
                  <a:pt x="115" y="104"/>
                  <a:pt x="104" y="115"/>
                  <a:pt x="104" y="128"/>
                </a:cubicBezTo>
                <a:cubicBezTo>
                  <a:pt x="104" y="141"/>
                  <a:pt x="115" y="152"/>
                  <a:pt x="128" y="152"/>
                </a:cubicBezTo>
                <a:cubicBezTo>
                  <a:pt x="141" y="152"/>
                  <a:pt x="152" y="141"/>
                  <a:pt x="152" y="128"/>
                </a:cubicBezTo>
                <a:cubicBezTo>
                  <a:pt x="152" y="115"/>
                  <a:pt x="141" y="104"/>
                  <a:pt x="128" y="104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4342471" y="2726550"/>
            <a:ext cx="373039" cy="361196"/>
          </a:xfrm>
          <a:custGeom>
            <a:avLst/>
            <a:gdLst/>
            <a:ahLst/>
            <a:cxnLst/>
            <a:rect l="l" t="t" r="r" b="b"/>
            <a:pathLst>
              <a:path w="256" h="248" extrusionOk="0">
                <a:moveTo>
                  <a:pt x="256" y="236"/>
                </a:moveTo>
                <a:cubicBezTo>
                  <a:pt x="256" y="236"/>
                  <a:pt x="256" y="236"/>
                  <a:pt x="256" y="236"/>
                </a:cubicBezTo>
                <a:cubicBezTo>
                  <a:pt x="256" y="243"/>
                  <a:pt x="251" y="248"/>
                  <a:pt x="244" y="248"/>
                </a:cubicBezTo>
                <a:cubicBezTo>
                  <a:pt x="12" y="248"/>
                  <a:pt x="12" y="248"/>
                  <a:pt x="12" y="248"/>
                </a:cubicBezTo>
                <a:cubicBezTo>
                  <a:pt x="5" y="248"/>
                  <a:pt x="0" y="243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192"/>
                  <a:pt x="32" y="176"/>
                </a:cubicBezTo>
                <a:cubicBezTo>
                  <a:pt x="52" y="166"/>
                  <a:pt x="44" y="174"/>
                  <a:pt x="69" y="164"/>
                </a:cubicBezTo>
                <a:cubicBezTo>
                  <a:pt x="94" y="154"/>
                  <a:pt x="100" y="150"/>
                  <a:pt x="100" y="150"/>
                </a:cubicBezTo>
                <a:cubicBezTo>
                  <a:pt x="100" y="127"/>
                  <a:pt x="100" y="127"/>
                  <a:pt x="100" y="127"/>
                </a:cubicBezTo>
                <a:cubicBezTo>
                  <a:pt x="100" y="127"/>
                  <a:pt x="91" y="119"/>
                  <a:pt x="88" y="97"/>
                </a:cubicBezTo>
                <a:cubicBezTo>
                  <a:pt x="82" y="99"/>
                  <a:pt x="80" y="90"/>
                  <a:pt x="80" y="85"/>
                </a:cubicBezTo>
                <a:cubicBezTo>
                  <a:pt x="80" y="80"/>
                  <a:pt x="77" y="63"/>
                  <a:pt x="84" y="65"/>
                </a:cubicBezTo>
                <a:cubicBezTo>
                  <a:pt x="82" y="54"/>
                  <a:pt x="81" y="44"/>
                  <a:pt x="82" y="39"/>
                </a:cubicBezTo>
                <a:cubicBezTo>
                  <a:pt x="83" y="21"/>
                  <a:pt x="101" y="1"/>
                  <a:pt x="128" y="0"/>
                </a:cubicBezTo>
                <a:cubicBezTo>
                  <a:pt x="160" y="1"/>
                  <a:pt x="173" y="21"/>
                  <a:pt x="175" y="39"/>
                </a:cubicBezTo>
                <a:cubicBezTo>
                  <a:pt x="175" y="44"/>
                  <a:pt x="174" y="54"/>
                  <a:pt x="172" y="65"/>
                </a:cubicBezTo>
                <a:cubicBezTo>
                  <a:pt x="180" y="63"/>
                  <a:pt x="177" y="80"/>
                  <a:pt x="176" y="85"/>
                </a:cubicBezTo>
                <a:cubicBezTo>
                  <a:pt x="176" y="90"/>
                  <a:pt x="174" y="99"/>
                  <a:pt x="168" y="97"/>
                </a:cubicBezTo>
                <a:cubicBezTo>
                  <a:pt x="165" y="119"/>
                  <a:pt x="156" y="126"/>
                  <a:pt x="156" y="126"/>
                </a:cubicBezTo>
                <a:cubicBezTo>
                  <a:pt x="156" y="150"/>
                  <a:pt x="156" y="150"/>
                  <a:pt x="156" y="150"/>
                </a:cubicBezTo>
                <a:cubicBezTo>
                  <a:pt x="156" y="150"/>
                  <a:pt x="162" y="153"/>
                  <a:pt x="187" y="164"/>
                </a:cubicBezTo>
                <a:cubicBezTo>
                  <a:pt x="212" y="174"/>
                  <a:pt x="204" y="166"/>
                  <a:pt x="224" y="176"/>
                </a:cubicBezTo>
                <a:cubicBezTo>
                  <a:pt x="256" y="192"/>
                  <a:pt x="256" y="236"/>
                  <a:pt x="256" y="2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8" name="Google Shape;188;p22"/>
          <p:cNvGrpSpPr/>
          <p:nvPr/>
        </p:nvGrpSpPr>
        <p:grpSpPr>
          <a:xfrm>
            <a:off x="4348374" y="3875022"/>
            <a:ext cx="361057" cy="317782"/>
            <a:chOff x="10059988" y="2759075"/>
            <a:chExt cx="463548" cy="407988"/>
          </a:xfrm>
        </p:grpSpPr>
        <p:sp>
          <p:nvSpPr>
            <p:cNvPr id="189" name="Google Shape;189;p22"/>
            <p:cNvSpPr/>
            <p:nvPr/>
          </p:nvSpPr>
          <p:spPr>
            <a:xfrm>
              <a:off x="10059988" y="2759075"/>
              <a:ext cx="463548" cy="168274"/>
            </a:xfrm>
            <a:custGeom>
              <a:avLst/>
              <a:gdLst/>
              <a:ahLst/>
              <a:cxnLst/>
              <a:rect l="l" t="t" r="r" b="b"/>
              <a:pathLst>
                <a:path w="3212" h="1164" extrusionOk="0">
                  <a:moveTo>
                    <a:pt x="1606" y="0"/>
                  </a:moveTo>
                  <a:lnTo>
                    <a:pt x="1606" y="0"/>
                  </a:lnTo>
                  <a:lnTo>
                    <a:pt x="1712" y="2"/>
                  </a:lnTo>
                  <a:lnTo>
                    <a:pt x="1815" y="5"/>
                  </a:lnTo>
                  <a:lnTo>
                    <a:pt x="1917" y="11"/>
                  </a:lnTo>
                  <a:lnTo>
                    <a:pt x="2016" y="19"/>
                  </a:lnTo>
                  <a:lnTo>
                    <a:pt x="2114" y="30"/>
                  </a:lnTo>
                  <a:lnTo>
                    <a:pt x="2208" y="43"/>
                  </a:lnTo>
                  <a:lnTo>
                    <a:pt x="2299" y="57"/>
                  </a:lnTo>
                  <a:lnTo>
                    <a:pt x="2388" y="74"/>
                  </a:lnTo>
                  <a:lnTo>
                    <a:pt x="2472" y="92"/>
                  </a:lnTo>
                  <a:lnTo>
                    <a:pt x="2554" y="112"/>
                  </a:lnTo>
                  <a:lnTo>
                    <a:pt x="2632" y="135"/>
                  </a:lnTo>
                  <a:lnTo>
                    <a:pt x="2706" y="158"/>
                  </a:lnTo>
                  <a:lnTo>
                    <a:pt x="2775" y="183"/>
                  </a:lnTo>
                  <a:lnTo>
                    <a:pt x="2841" y="210"/>
                  </a:lnTo>
                  <a:lnTo>
                    <a:pt x="2902" y="238"/>
                  </a:lnTo>
                  <a:lnTo>
                    <a:pt x="2958" y="268"/>
                  </a:lnTo>
                  <a:lnTo>
                    <a:pt x="3009" y="299"/>
                  </a:lnTo>
                  <a:lnTo>
                    <a:pt x="3055" y="331"/>
                  </a:lnTo>
                  <a:lnTo>
                    <a:pt x="3096" y="364"/>
                  </a:lnTo>
                  <a:lnTo>
                    <a:pt x="3130" y="398"/>
                  </a:lnTo>
                  <a:lnTo>
                    <a:pt x="3159" y="433"/>
                  </a:lnTo>
                  <a:lnTo>
                    <a:pt x="3182" y="469"/>
                  </a:lnTo>
                  <a:lnTo>
                    <a:pt x="3199" y="506"/>
                  </a:lnTo>
                  <a:lnTo>
                    <a:pt x="3209" y="544"/>
                  </a:lnTo>
                  <a:lnTo>
                    <a:pt x="3212" y="582"/>
                  </a:lnTo>
                  <a:lnTo>
                    <a:pt x="3209" y="620"/>
                  </a:lnTo>
                  <a:lnTo>
                    <a:pt x="3199" y="658"/>
                  </a:lnTo>
                  <a:lnTo>
                    <a:pt x="3182" y="695"/>
                  </a:lnTo>
                  <a:lnTo>
                    <a:pt x="3159" y="731"/>
                  </a:lnTo>
                  <a:lnTo>
                    <a:pt x="3130" y="766"/>
                  </a:lnTo>
                  <a:lnTo>
                    <a:pt x="3096" y="800"/>
                  </a:lnTo>
                  <a:lnTo>
                    <a:pt x="3055" y="833"/>
                  </a:lnTo>
                  <a:lnTo>
                    <a:pt x="3009" y="865"/>
                  </a:lnTo>
                  <a:lnTo>
                    <a:pt x="2958" y="896"/>
                  </a:lnTo>
                  <a:lnTo>
                    <a:pt x="2902" y="926"/>
                  </a:lnTo>
                  <a:lnTo>
                    <a:pt x="2841" y="954"/>
                  </a:lnTo>
                  <a:lnTo>
                    <a:pt x="2775" y="981"/>
                  </a:lnTo>
                  <a:lnTo>
                    <a:pt x="2706" y="1006"/>
                  </a:lnTo>
                  <a:lnTo>
                    <a:pt x="2632" y="1030"/>
                  </a:lnTo>
                  <a:lnTo>
                    <a:pt x="2554" y="1052"/>
                  </a:lnTo>
                  <a:lnTo>
                    <a:pt x="2472" y="1072"/>
                  </a:lnTo>
                  <a:lnTo>
                    <a:pt x="2388" y="1090"/>
                  </a:lnTo>
                  <a:lnTo>
                    <a:pt x="2299" y="1107"/>
                  </a:lnTo>
                  <a:lnTo>
                    <a:pt x="2208" y="1122"/>
                  </a:lnTo>
                  <a:lnTo>
                    <a:pt x="2114" y="1134"/>
                  </a:lnTo>
                  <a:lnTo>
                    <a:pt x="2016" y="1145"/>
                  </a:lnTo>
                  <a:lnTo>
                    <a:pt x="1917" y="1153"/>
                  </a:lnTo>
                  <a:lnTo>
                    <a:pt x="1815" y="1159"/>
                  </a:lnTo>
                  <a:lnTo>
                    <a:pt x="1712" y="1163"/>
                  </a:lnTo>
                  <a:lnTo>
                    <a:pt x="1606" y="1164"/>
                  </a:lnTo>
                  <a:lnTo>
                    <a:pt x="1500" y="1163"/>
                  </a:lnTo>
                  <a:lnTo>
                    <a:pt x="1397" y="1159"/>
                  </a:lnTo>
                  <a:lnTo>
                    <a:pt x="1295" y="1153"/>
                  </a:lnTo>
                  <a:lnTo>
                    <a:pt x="1195" y="1145"/>
                  </a:lnTo>
                  <a:lnTo>
                    <a:pt x="1098" y="1134"/>
                  </a:lnTo>
                  <a:lnTo>
                    <a:pt x="1004" y="1122"/>
                  </a:lnTo>
                  <a:lnTo>
                    <a:pt x="912" y="1107"/>
                  </a:lnTo>
                  <a:lnTo>
                    <a:pt x="824" y="1090"/>
                  </a:lnTo>
                  <a:lnTo>
                    <a:pt x="739" y="1072"/>
                  </a:lnTo>
                  <a:lnTo>
                    <a:pt x="658" y="1052"/>
                  </a:lnTo>
                  <a:lnTo>
                    <a:pt x="580" y="1030"/>
                  </a:lnTo>
                  <a:lnTo>
                    <a:pt x="506" y="1006"/>
                  </a:lnTo>
                  <a:lnTo>
                    <a:pt x="436" y="981"/>
                  </a:lnTo>
                  <a:lnTo>
                    <a:pt x="371" y="954"/>
                  </a:lnTo>
                  <a:lnTo>
                    <a:pt x="310" y="926"/>
                  </a:lnTo>
                  <a:lnTo>
                    <a:pt x="254" y="896"/>
                  </a:lnTo>
                  <a:lnTo>
                    <a:pt x="203" y="865"/>
                  </a:lnTo>
                  <a:lnTo>
                    <a:pt x="157" y="833"/>
                  </a:lnTo>
                  <a:lnTo>
                    <a:pt x="116" y="800"/>
                  </a:lnTo>
                  <a:lnTo>
                    <a:pt x="82" y="766"/>
                  </a:lnTo>
                  <a:lnTo>
                    <a:pt x="53" y="731"/>
                  </a:lnTo>
                  <a:lnTo>
                    <a:pt x="30" y="695"/>
                  </a:lnTo>
                  <a:lnTo>
                    <a:pt x="13" y="658"/>
                  </a:lnTo>
                  <a:lnTo>
                    <a:pt x="3" y="620"/>
                  </a:lnTo>
                  <a:lnTo>
                    <a:pt x="0" y="582"/>
                  </a:lnTo>
                  <a:lnTo>
                    <a:pt x="3" y="544"/>
                  </a:lnTo>
                  <a:lnTo>
                    <a:pt x="13" y="506"/>
                  </a:lnTo>
                  <a:lnTo>
                    <a:pt x="30" y="469"/>
                  </a:lnTo>
                  <a:lnTo>
                    <a:pt x="53" y="433"/>
                  </a:lnTo>
                  <a:lnTo>
                    <a:pt x="82" y="398"/>
                  </a:lnTo>
                  <a:lnTo>
                    <a:pt x="116" y="364"/>
                  </a:lnTo>
                  <a:lnTo>
                    <a:pt x="157" y="331"/>
                  </a:lnTo>
                  <a:lnTo>
                    <a:pt x="203" y="299"/>
                  </a:lnTo>
                  <a:lnTo>
                    <a:pt x="254" y="268"/>
                  </a:lnTo>
                  <a:lnTo>
                    <a:pt x="310" y="238"/>
                  </a:lnTo>
                  <a:lnTo>
                    <a:pt x="371" y="210"/>
                  </a:lnTo>
                  <a:lnTo>
                    <a:pt x="436" y="183"/>
                  </a:lnTo>
                  <a:lnTo>
                    <a:pt x="506" y="158"/>
                  </a:lnTo>
                  <a:lnTo>
                    <a:pt x="580" y="135"/>
                  </a:lnTo>
                  <a:lnTo>
                    <a:pt x="658" y="112"/>
                  </a:lnTo>
                  <a:lnTo>
                    <a:pt x="739" y="92"/>
                  </a:lnTo>
                  <a:lnTo>
                    <a:pt x="824" y="74"/>
                  </a:lnTo>
                  <a:lnTo>
                    <a:pt x="912" y="57"/>
                  </a:lnTo>
                  <a:lnTo>
                    <a:pt x="1004" y="43"/>
                  </a:lnTo>
                  <a:lnTo>
                    <a:pt x="1098" y="30"/>
                  </a:lnTo>
                  <a:lnTo>
                    <a:pt x="1195" y="19"/>
                  </a:lnTo>
                  <a:lnTo>
                    <a:pt x="1295" y="11"/>
                  </a:lnTo>
                  <a:lnTo>
                    <a:pt x="1397" y="5"/>
                  </a:lnTo>
                  <a:lnTo>
                    <a:pt x="1500" y="2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10059988" y="2917825"/>
              <a:ext cx="463548" cy="93664"/>
            </a:xfrm>
            <a:custGeom>
              <a:avLst/>
              <a:gdLst/>
              <a:ahLst/>
              <a:cxnLst/>
              <a:rect l="l" t="t" r="r" b="b"/>
              <a:pathLst>
                <a:path w="3212" h="648" extrusionOk="0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9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6"/>
                  </a:lnTo>
                  <a:lnTo>
                    <a:pt x="1606" y="338"/>
                  </a:lnTo>
                  <a:lnTo>
                    <a:pt x="1735" y="336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9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9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50"/>
                  </a:lnTo>
                  <a:lnTo>
                    <a:pt x="2958" y="381"/>
                  </a:lnTo>
                  <a:lnTo>
                    <a:pt x="2902" y="410"/>
                  </a:lnTo>
                  <a:lnTo>
                    <a:pt x="2841" y="439"/>
                  </a:lnTo>
                  <a:lnTo>
                    <a:pt x="2775" y="465"/>
                  </a:lnTo>
                  <a:lnTo>
                    <a:pt x="2706" y="491"/>
                  </a:lnTo>
                  <a:lnTo>
                    <a:pt x="2632" y="514"/>
                  </a:lnTo>
                  <a:lnTo>
                    <a:pt x="2554" y="536"/>
                  </a:lnTo>
                  <a:lnTo>
                    <a:pt x="2472" y="557"/>
                  </a:lnTo>
                  <a:lnTo>
                    <a:pt x="2388" y="575"/>
                  </a:lnTo>
                  <a:lnTo>
                    <a:pt x="2299" y="592"/>
                  </a:lnTo>
                  <a:lnTo>
                    <a:pt x="2208" y="606"/>
                  </a:lnTo>
                  <a:lnTo>
                    <a:pt x="2114" y="619"/>
                  </a:lnTo>
                  <a:lnTo>
                    <a:pt x="2016" y="629"/>
                  </a:lnTo>
                  <a:lnTo>
                    <a:pt x="1917" y="638"/>
                  </a:lnTo>
                  <a:lnTo>
                    <a:pt x="1815" y="644"/>
                  </a:lnTo>
                  <a:lnTo>
                    <a:pt x="1712" y="647"/>
                  </a:lnTo>
                  <a:lnTo>
                    <a:pt x="1606" y="648"/>
                  </a:lnTo>
                  <a:lnTo>
                    <a:pt x="1500" y="647"/>
                  </a:lnTo>
                  <a:lnTo>
                    <a:pt x="1397" y="644"/>
                  </a:lnTo>
                  <a:lnTo>
                    <a:pt x="1295" y="638"/>
                  </a:lnTo>
                  <a:lnTo>
                    <a:pt x="1195" y="629"/>
                  </a:lnTo>
                  <a:lnTo>
                    <a:pt x="1098" y="619"/>
                  </a:lnTo>
                  <a:lnTo>
                    <a:pt x="1004" y="606"/>
                  </a:lnTo>
                  <a:lnTo>
                    <a:pt x="912" y="592"/>
                  </a:lnTo>
                  <a:lnTo>
                    <a:pt x="824" y="575"/>
                  </a:lnTo>
                  <a:lnTo>
                    <a:pt x="739" y="557"/>
                  </a:lnTo>
                  <a:lnTo>
                    <a:pt x="658" y="536"/>
                  </a:lnTo>
                  <a:lnTo>
                    <a:pt x="580" y="514"/>
                  </a:lnTo>
                  <a:lnTo>
                    <a:pt x="506" y="491"/>
                  </a:lnTo>
                  <a:lnTo>
                    <a:pt x="436" y="465"/>
                  </a:lnTo>
                  <a:lnTo>
                    <a:pt x="371" y="439"/>
                  </a:lnTo>
                  <a:lnTo>
                    <a:pt x="310" y="410"/>
                  </a:lnTo>
                  <a:lnTo>
                    <a:pt x="254" y="381"/>
                  </a:lnTo>
                  <a:lnTo>
                    <a:pt x="203" y="350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9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10059988" y="2995613"/>
              <a:ext cx="463548" cy="93663"/>
            </a:xfrm>
            <a:custGeom>
              <a:avLst/>
              <a:gdLst/>
              <a:ahLst/>
              <a:cxnLst/>
              <a:rect l="l" t="t" r="r" b="b"/>
              <a:pathLst>
                <a:path w="3212" h="647" extrusionOk="0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8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49"/>
                  </a:lnTo>
                  <a:lnTo>
                    <a:pt x="2958" y="380"/>
                  </a:lnTo>
                  <a:lnTo>
                    <a:pt x="2902" y="409"/>
                  </a:lnTo>
                  <a:lnTo>
                    <a:pt x="2841" y="438"/>
                  </a:lnTo>
                  <a:lnTo>
                    <a:pt x="2775" y="464"/>
                  </a:lnTo>
                  <a:lnTo>
                    <a:pt x="2706" y="490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6"/>
                  </a:lnTo>
                  <a:lnTo>
                    <a:pt x="2388" y="574"/>
                  </a:lnTo>
                  <a:lnTo>
                    <a:pt x="2299" y="591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7"/>
                  </a:lnTo>
                  <a:lnTo>
                    <a:pt x="1815" y="643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3"/>
                  </a:lnTo>
                  <a:lnTo>
                    <a:pt x="1295" y="637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1"/>
                  </a:lnTo>
                  <a:lnTo>
                    <a:pt x="824" y="574"/>
                  </a:lnTo>
                  <a:lnTo>
                    <a:pt x="739" y="556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90"/>
                  </a:lnTo>
                  <a:lnTo>
                    <a:pt x="436" y="464"/>
                  </a:lnTo>
                  <a:lnTo>
                    <a:pt x="371" y="438"/>
                  </a:lnTo>
                  <a:lnTo>
                    <a:pt x="310" y="409"/>
                  </a:lnTo>
                  <a:lnTo>
                    <a:pt x="254" y="380"/>
                  </a:lnTo>
                  <a:lnTo>
                    <a:pt x="203" y="349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8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10059988" y="3074988"/>
              <a:ext cx="463548" cy="92075"/>
            </a:xfrm>
            <a:custGeom>
              <a:avLst/>
              <a:gdLst/>
              <a:ahLst/>
              <a:cxnLst/>
              <a:rect l="l" t="t" r="r" b="b"/>
              <a:pathLst>
                <a:path w="3212" h="647" extrusionOk="0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3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3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2"/>
                  </a:lnTo>
                  <a:lnTo>
                    <a:pt x="3212" y="65"/>
                  </a:lnTo>
                  <a:lnTo>
                    <a:pt x="3209" y="103"/>
                  </a:lnTo>
                  <a:lnTo>
                    <a:pt x="3199" y="141"/>
                  </a:lnTo>
                  <a:lnTo>
                    <a:pt x="3182" y="178"/>
                  </a:lnTo>
                  <a:lnTo>
                    <a:pt x="3159" y="214"/>
                  </a:lnTo>
                  <a:lnTo>
                    <a:pt x="3130" y="249"/>
                  </a:lnTo>
                  <a:lnTo>
                    <a:pt x="3096" y="283"/>
                  </a:lnTo>
                  <a:lnTo>
                    <a:pt x="3055" y="316"/>
                  </a:lnTo>
                  <a:lnTo>
                    <a:pt x="3009" y="348"/>
                  </a:lnTo>
                  <a:lnTo>
                    <a:pt x="2958" y="379"/>
                  </a:lnTo>
                  <a:lnTo>
                    <a:pt x="2902" y="409"/>
                  </a:lnTo>
                  <a:lnTo>
                    <a:pt x="2841" y="437"/>
                  </a:lnTo>
                  <a:lnTo>
                    <a:pt x="2775" y="464"/>
                  </a:lnTo>
                  <a:lnTo>
                    <a:pt x="2706" y="489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5"/>
                  </a:lnTo>
                  <a:lnTo>
                    <a:pt x="2388" y="574"/>
                  </a:lnTo>
                  <a:lnTo>
                    <a:pt x="2299" y="590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6"/>
                  </a:lnTo>
                  <a:lnTo>
                    <a:pt x="1815" y="642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2"/>
                  </a:lnTo>
                  <a:lnTo>
                    <a:pt x="1295" y="636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0"/>
                  </a:lnTo>
                  <a:lnTo>
                    <a:pt x="824" y="574"/>
                  </a:lnTo>
                  <a:lnTo>
                    <a:pt x="739" y="555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89"/>
                  </a:lnTo>
                  <a:lnTo>
                    <a:pt x="436" y="464"/>
                  </a:lnTo>
                  <a:lnTo>
                    <a:pt x="371" y="437"/>
                  </a:lnTo>
                  <a:lnTo>
                    <a:pt x="310" y="409"/>
                  </a:lnTo>
                  <a:lnTo>
                    <a:pt x="254" y="379"/>
                  </a:lnTo>
                  <a:lnTo>
                    <a:pt x="203" y="348"/>
                  </a:lnTo>
                  <a:lnTo>
                    <a:pt x="157" y="316"/>
                  </a:lnTo>
                  <a:lnTo>
                    <a:pt x="116" y="283"/>
                  </a:lnTo>
                  <a:lnTo>
                    <a:pt x="82" y="249"/>
                  </a:lnTo>
                  <a:lnTo>
                    <a:pt x="53" y="214"/>
                  </a:lnTo>
                  <a:lnTo>
                    <a:pt x="30" y="178"/>
                  </a:lnTo>
                  <a:lnTo>
                    <a:pt x="13" y="141"/>
                  </a:lnTo>
                  <a:lnTo>
                    <a:pt x="3" y="103"/>
                  </a:lnTo>
                  <a:lnTo>
                    <a:pt x="0" y="65"/>
                  </a:lnTo>
                  <a:lnTo>
                    <a:pt x="3" y="3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866F19A1-CA64-2391-29FD-FD5B3BB78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89" y="1104427"/>
            <a:ext cx="7320622" cy="35162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</p:pic>
      <p:pic>
        <p:nvPicPr>
          <p:cNvPr id="2" name="Picture 4" descr="Google Finance - Stock Market Prices, Real-time Quotes ...">
            <a:extLst>
              <a:ext uri="{FF2B5EF4-FFF2-40B4-BE49-F238E27FC236}">
                <a16:creationId xmlns:a16="http://schemas.microsoft.com/office/drawing/2014/main" id="{09CD5751-C320-AE71-777B-6DDEC9BF9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367" y="3732723"/>
            <a:ext cx="720446" cy="72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24CBF10-2351-A9C3-44F8-71BB5D714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812" y="3872943"/>
            <a:ext cx="72044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47DEFC-484B-77FD-0A1A-7EDA027F03A5}"/>
              </a:ext>
            </a:extLst>
          </p:cNvPr>
          <p:cNvSpPr/>
          <p:nvPr/>
        </p:nvSpPr>
        <p:spPr>
          <a:xfrm>
            <a:off x="1062346" y="3885541"/>
            <a:ext cx="2386027" cy="66102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/>
          <p:nvPr/>
        </p:nvSpPr>
        <p:spPr>
          <a:xfrm>
            <a:off x="0" y="-323850"/>
            <a:ext cx="9144000" cy="289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387750" y="125810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Roboto"/>
              <a:buNone/>
            </a:pPr>
            <a:r>
              <a:rPr lang="en" dirty="0"/>
              <a:t>Measuring Success</a:t>
            </a:r>
            <a:endParaRPr dirty="0"/>
          </a:p>
        </p:txBody>
      </p:sp>
      <p:sp>
        <p:nvSpPr>
          <p:cNvPr id="227" name="Google Shape;227;p25"/>
          <p:cNvSpPr/>
          <p:nvPr/>
        </p:nvSpPr>
        <p:spPr>
          <a:xfrm>
            <a:off x="1250603" y="1909050"/>
            <a:ext cx="1325400" cy="132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877879" y="3349430"/>
            <a:ext cx="20385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en" sz="14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ources</a:t>
            </a:r>
            <a:br>
              <a:rPr lang="en" sz="14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Real-time stock market data from financial APIs, data feeds, or directly from stock exchanges.</a:t>
            </a:r>
          </a:p>
        </p:txBody>
      </p:sp>
      <p:sp>
        <p:nvSpPr>
          <p:cNvPr id="229" name="Google Shape;229;p25"/>
          <p:cNvSpPr/>
          <p:nvPr/>
        </p:nvSpPr>
        <p:spPr>
          <a:xfrm>
            <a:off x="3907279" y="1909050"/>
            <a:ext cx="1325400" cy="132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3575400" y="3237246"/>
            <a:ext cx="20385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rPr lang="en" sz="14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Cleaning and Wrangling</a:t>
            </a:r>
            <a:br>
              <a:rPr lang="en" sz="14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Data cleaning involves handling missing values, outliers, and inconsistencies in the raw data.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rPr lang="en-US" sz="1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Data wrangling involves transforming and structuring the data to make it suitable for analysis.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rPr lang="en" sz="1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051" dirty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6567997" y="1858315"/>
            <a:ext cx="1325400" cy="1325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6272921" y="3234450"/>
            <a:ext cx="20385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None/>
            </a:pPr>
            <a:r>
              <a:rPr lang="en" sz="14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Management</a:t>
            </a:r>
            <a:br>
              <a:rPr lang="en" sz="14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IN" sz="1000" dirty="0">
                <a:solidFill>
                  <a:schemeClr val="tx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Utilize Apache Kafka as the central data streaming platform and to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None/>
            </a:pPr>
            <a:r>
              <a:rPr lang="en-IN" sz="1000" dirty="0">
                <a:solidFill>
                  <a:schemeClr val="tx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Implement data pipelines for efficient data management, including data ingestion, transformation, and storage.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None/>
            </a:pPr>
            <a:endParaRPr lang="en" sz="1400"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877879" y="793720"/>
            <a:ext cx="738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</a:pPr>
            <a:r>
              <a:rPr lang="en" sz="24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How will we define &amp; measure success?</a:t>
            </a:r>
            <a:endParaRPr sz="1600" dirty="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629</Words>
  <Application>Microsoft Office PowerPoint</Application>
  <PresentationFormat>On-screen Show (16:9)</PresentationFormat>
  <Paragraphs>72</Paragraphs>
  <Slides>11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Noto Sans Symbols</vt:lpstr>
      <vt:lpstr>Alfa Slab One</vt:lpstr>
      <vt:lpstr>Proxima Nova</vt:lpstr>
      <vt:lpstr>Arial</vt:lpstr>
      <vt:lpstr>Roboto</vt:lpstr>
      <vt:lpstr>Gameday</vt:lpstr>
      <vt:lpstr>STOCK MARKET</vt:lpstr>
      <vt:lpstr>Team working on this</vt:lpstr>
      <vt:lpstr>The Problem</vt:lpstr>
      <vt:lpstr>The Solution</vt:lpstr>
      <vt:lpstr>Market Size</vt:lpstr>
      <vt:lpstr>Business model / Plan</vt:lpstr>
      <vt:lpstr>PowerPoint Presentation</vt:lpstr>
      <vt:lpstr>Technology/Expertise</vt:lpstr>
      <vt:lpstr>Measuring Success</vt:lpstr>
      <vt:lpstr>Roadmap, Metrics Milestones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Dana Sula</dc:creator>
  <cp:lastModifiedBy>swarna venkatesh</cp:lastModifiedBy>
  <cp:revision>8</cp:revision>
  <dcterms:modified xsi:type="dcterms:W3CDTF">2024-03-04T01:02:51Z</dcterms:modified>
</cp:coreProperties>
</file>